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Poppins" panose="00000500000000000000" pitchFamily="2" charset="0"/>
      <p:regular r:id="rId23"/>
      <p:bold r:id="rId24"/>
      <p:italic r:id="rId25"/>
      <p:boldItalic r:id="rId26"/>
    </p:embeddedFont>
    <p:embeddedFont>
      <p:font typeface="Poppins Medium" panose="000006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nNukHJsYTeYHPlAR860DgYSR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35CE71-39A5-4E4E-80A9-D8A1DFB80D3E}">
  <a:tblStyle styleId="{8535CE71-39A5-4E4E-80A9-D8A1DFB80D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a:spLocks noGrp="1"/>
          </p:cNvSpPr>
          <p:nvPr>
            <p:ph type="pic" idx="2"/>
          </p:nvPr>
        </p:nvSpPr>
        <p:spPr>
          <a:xfrm>
            <a:off x="1792288" y="612775"/>
            <a:ext cx="5486400" cy="4114800"/>
          </a:xfrm>
          <a:prstGeom prst="rect">
            <a:avLst/>
          </a:prstGeom>
          <a:noFill/>
          <a:ln>
            <a:noFill/>
          </a:ln>
        </p:spPr>
      </p:sp>
      <p:sp>
        <p:nvSpPr>
          <p:cNvPr id="64" name="Google Shape;64;p3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83"/>
        <p:cNvGrpSpPr/>
        <p:nvPr/>
      </p:nvGrpSpPr>
      <p:grpSpPr>
        <a:xfrm>
          <a:off x="0" y="0"/>
          <a:ext cx="0" cy="0"/>
          <a:chOff x="0" y="0"/>
          <a:chExt cx="0" cy="0"/>
        </a:xfrm>
      </p:grpSpPr>
      <p:sp>
        <p:nvSpPr>
          <p:cNvPr id="84" name="Google Shape;84;p1"/>
          <p:cNvSpPr/>
          <p:nvPr/>
        </p:nvSpPr>
        <p:spPr>
          <a:xfrm rot="10800000">
            <a:off x="12005738" y="2260462"/>
            <a:ext cx="7641615" cy="5845836"/>
          </a:xfrm>
          <a:custGeom>
            <a:avLst/>
            <a:gdLst/>
            <a:ahLst/>
            <a:cxnLst/>
            <a:rect l="l" t="t" r="r" b="b"/>
            <a:pathLst>
              <a:path w="7641615" h="5845836" extrusionOk="0">
                <a:moveTo>
                  <a:pt x="7641616" y="5845836"/>
                </a:moveTo>
                <a:lnTo>
                  <a:pt x="0" y="5845836"/>
                </a:lnTo>
                <a:lnTo>
                  <a:pt x="0" y="0"/>
                </a:lnTo>
                <a:lnTo>
                  <a:pt x="7641616" y="0"/>
                </a:lnTo>
                <a:lnTo>
                  <a:pt x="7641616" y="5845836"/>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
          <p:cNvSpPr txBox="1"/>
          <p:nvPr/>
        </p:nvSpPr>
        <p:spPr>
          <a:xfrm>
            <a:off x="1615168" y="2019300"/>
            <a:ext cx="9357632" cy="42868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fr-FR" sz="3000">
                <a:solidFill>
                  <a:srgbClr val="10B5BF"/>
                </a:solidFill>
                <a:latin typeface="Poppins Medium"/>
                <a:ea typeface="Poppins Medium"/>
                <a:cs typeface="Poppins Medium"/>
                <a:sym typeface="Poppins Medium"/>
              </a:rPr>
              <a:t>Projet Reseaux Cellulaires </a:t>
            </a:r>
            <a:endParaRPr/>
          </a:p>
        </p:txBody>
      </p:sp>
      <p:sp>
        <p:nvSpPr>
          <p:cNvPr id="86" name="Google Shape;86;p1"/>
          <p:cNvSpPr/>
          <p:nvPr/>
        </p:nvSpPr>
        <p:spPr>
          <a:xfrm>
            <a:off x="8120896" y="-716402"/>
            <a:ext cx="3586584" cy="2976864"/>
          </a:xfrm>
          <a:custGeom>
            <a:avLst/>
            <a:gdLst/>
            <a:ahLst/>
            <a:cxnLst/>
            <a:rect l="l" t="t" r="r" b="b"/>
            <a:pathLst>
              <a:path w="3586584" h="2976864" extrusionOk="0">
                <a:moveTo>
                  <a:pt x="0" y="0"/>
                </a:moveTo>
                <a:lnTo>
                  <a:pt x="3586583" y="0"/>
                </a:lnTo>
                <a:lnTo>
                  <a:pt x="3586583" y="2976864"/>
                </a:lnTo>
                <a:lnTo>
                  <a:pt x="0" y="2976864"/>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
          <p:cNvSpPr/>
          <p:nvPr/>
        </p:nvSpPr>
        <p:spPr>
          <a:xfrm>
            <a:off x="1107118" y="4076700"/>
            <a:ext cx="10221332"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5400" b="0" i="0">
                <a:solidFill>
                  <a:srgbClr val="D1D5DB"/>
                </a:solidFill>
                <a:latin typeface="Poppins"/>
                <a:ea typeface="Poppins"/>
                <a:cs typeface="Poppins"/>
                <a:sym typeface="Poppins"/>
              </a:rPr>
              <a:t>Exploration de la 5G : Architecture, Applications, Caractéristiques</a:t>
            </a:r>
            <a:endParaRPr sz="5400" b="1" cap="none">
              <a:solidFill>
                <a:srgbClr val="FFFFFF"/>
              </a:solidFill>
              <a:latin typeface="Poppins"/>
              <a:ea typeface="Poppins"/>
              <a:cs typeface="Poppins"/>
              <a:sym typeface="Poppins"/>
            </a:endParaRPr>
          </a:p>
        </p:txBody>
      </p:sp>
      <p:sp>
        <p:nvSpPr>
          <p:cNvPr id="88" name="Google Shape;88;p1"/>
          <p:cNvSpPr txBox="1"/>
          <p:nvPr/>
        </p:nvSpPr>
        <p:spPr>
          <a:xfrm>
            <a:off x="1371600" y="7653293"/>
            <a:ext cx="11330431" cy="2412199"/>
          </a:xfrm>
          <a:prstGeom prst="rect">
            <a:avLst/>
          </a:prstGeom>
          <a:noFill/>
          <a:ln>
            <a:noFill/>
          </a:ln>
        </p:spPr>
        <p:txBody>
          <a:bodyPr spcFirstLastPara="1" wrap="square" lIns="0" tIns="0" rIns="0" bIns="0" anchor="t" anchorCtr="0">
            <a:spAutoFit/>
          </a:bodyPr>
          <a:lstStyle/>
          <a:p>
            <a:pPr marL="0" marR="0" lvl="0" indent="0" algn="l" rtl="0">
              <a:lnSpc>
                <a:spcPct val="140014"/>
              </a:lnSpc>
              <a:spcBef>
                <a:spcPts val="0"/>
              </a:spcBef>
              <a:spcAft>
                <a:spcPts val="0"/>
              </a:spcAft>
              <a:buNone/>
            </a:pPr>
            <a:r>
              <a:rPr lang="fr-FR" sz="2799" dirty="0">
                <a:solidFill>
                  <a:srgbClr val="FFFFFF"/>
                </a:solidFill>
                <a:latin typeface="Poppins Medium"/>
                <a:ea typeface="Poppins Medium"/>
                <a:cs typeface="Poppins Medium"/>
                <a:sym typeface="Poppins Medium"/>
              </a:rPr>
              <a:t>BOUGHALMI Amen Allah </a:t>
            </a:r>
            <a:endParaRPr dirty="0"/>
          </a:p>
          <a:p>
            <a:pPr marL="0" marR="0" lvl="0" indent="0" algn="l" rtl="0">
              <a:lnSpc>
                <a:spcPct val="140014"/>
              </a:lnSpc>
              <a:spcBef>
                <a:spcPts val="0"/>
              </a:spcBef>
              <a:spcAft>
                <a:spcPts val="0"/>
              </a:spcAft>
              <a:buNone/>
            </a:pPr>
            <a:r>
              <a:rPr lang="fr-FR" sz="2799" dirty="0">
                <a:solidFill>
                  <a:srgbClr val="FFFFFF"/>
                </a:solidFill>
                <a:latin typeface="Poppins Medium"/>
                <a:ea typeface="Poppins Medium"/>
                <a:cs typeface="Poppins Medium"/>
                <a:sym typeface="Poppins Medium"/>
              </a:rPr>
              <a:t>BOUABDALLAH Ameny</a:t>
            </a:r>
            <a:endParaRPr dirty="0"/>
          </a:p>
          <a:p>
            <a:pPr marL="0" marR="0" lvl="0" indent="0" algn="l" rtl="0">
              <a:lnSpc>
                <a:spcPct val="140014"/>
              </a:lnSpc>
              <a:spcBef>
                <a:spcPts val="0"/>
              </a:spcBef>
              <a:spcAft>
                <a:spcPts val="0"/>
              </a:spcAft>
              <a:buNone/>
            </a:pPr>
            <a:r>
              <a:rPr lang="fr-FR" sz="2799" dirty="0">
                <a:solidFill>
                  <a:srgbClr val="FFFFFF"/>
                </a:solidFill>
                <a:latin typeface="Poppins Medium"/>
                <a:ea typeface="Poppins Medium"/>
                <a:cs typeface="Poppins Medium"/>
                <a:sym typeface="Poppins Medium"/>
              </a:rPr>
              <a:t>CHERIF Mariem</a:t>
            </a:r>
          </a:p>
          <a:p>
            <a:pPr marL="0" marR="0" lvl="0" indent="0" algn="l" rtl="0">
              <a:lnSpc>
                <a:spcPct val="140014"/>
              </a:lnSpc>
              <a:spcBef>
                <a:spcPts val="0"/>
              </a:spcBef>
              <a:spcAft>
                <a:spcPts val="0"/>
              </a:spcAft>
              <a:buNone/>
            </a:pPr>
            <a:r>
              <a:rPr lang="fr-FR" sz="2799" dirty="0">
                <a:solidFill>
                  <a:srgbClr val="FFFFFF"/>
                </a:solidFill>
                <a:latin typeface="Poppins Medium"/>
                <a:cs typeface="Poppins Medium"/>
                <a:sym typeface="Poppins Medium"/>
              </a:rPr>
              <a:t>Ben </a:t>
            </a:r>
            <a:r>
              <a:rPr lang="fr-FR" sz="2799" dirty="0" err="1">
                <a:solidFill>
                  <a:srgbClr val="FFFFFF"/>
                </a:solidFill>
                <a:latin typeface="Poppins Medium"/>
                <a:cs typeface="Poppins Medium"/>
                <a:sym typeface="Poppins Medium"/>
              </a:rPr>
              <a:t>Tej</a:t>
            </a:r>
            <a:r>
              <a:rPr lang="fr-FR" sz="2799" dirty="0">
                <a:solidFill>
                  <a:srgbClr val="FFFFFF"/>
                </a:solidFill>
                <a:latin typeface="Poppins Medium"/>
                <a:cs typeface="Poppins Medium"/>
                <a:sym typeface="Poppins Medium"/>
              </a:rPr>
              <a:t> Khalil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additive="base">
                                        <p:cTn id="12" dur="500"/>
                                        <p:tgtEl>
                                          <p:spTgt spid="8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 calcmode="lin" valueType="num">
                                      <p:cBhvr additive="base">
                                        <p:cTn id="17" dur="500"/>
                                        <p:tgtEl>
                                          <p:spTgt spid="8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187"/>
        <p:cNvGrpSpPr/>
        <p:nvPr/>
      </p:nvGrpSpPr>
      <p:grpSpPr>
        <a:xfrm>
          <a:off x="0" y="0"/>
          <a:ext cx="0" cy="0"/>
          <a:chOff x="0" y="0"/>
          <a:chExt cx="0" cy="0"/>
        </a:xfrm>
      </p:grpSpPr>
      <p:pic>
        <p:nvPicPr>
          <p:cNvPr id="188" name="Google Shape;188;p10"/>
          <p:cNvPicPr preferRelativeResize="0"/>
          <p:nvPr/>
        </p:nvPicPr>
        <p:blipFill rotWithShape="1">
          <a:blip r:embed="rId3">
            <a:alphaModFix/>
          </a:blip>
          <a:srcRect/>
          <a:stretch/>
        </p:blipFill>
        <p:spPr>
          <a:xfrm>
            <a:off x="10363200" y="2091035"/>
            <a:ext cx="7068096" cy="3609975"/>
          </a:xfrm>
          <a:prstGeom prst="rect">
            <a:avLst/>
          </a:prstGeom>
          <a:noFill/>
          <a:ln>
            <a:noFill/>
          </a:ln>
        </p:spPr>
      </p:pic>
      <p:sp>
        <p:nvSpPr>
          <p:cNvPr id="189" name="Google Shape;189;p10"/>
          <p:cNvSpPr/>
          <p:nvPr/>
        </p:nvSpPr>
        <p:spPr>
          <a:xfrm>
            <a:off x="10263608" y="5824835"/>
            <a:ext cx="686393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000"/>
              <a:buFont typeface="Calibri"/>
              <a:buNone/>
            </a:pPr>
            <a:r>
              <a:rPr lang="fr-FR" sz="2000" b="1" i="0" u="none" strike="noStrike" cap="none">
                <a:solidFill>
                  <a:srgbClr val="FFFFFF"/>
                </a:solidFill>
                <a:latin typeface="Calibri"/>
                <a:ea typeface="Calibri"/>
                <a:cs typeface="Calibri"/>
                <a:sym typeface="Calibri"/>
              </a:rPr>
              <a:t>les composants majeurs de la 5G : Stations de base, Séparation</a:t>
            </a:r>
            <a:endParaRPr/>
          </a:p>
          <a:p>
            <a:pPr marL="0" marR="0" lvl="0" indent="0" algn="ctr" rtl="0">
              <a:lnSpc>
                <a:spcPct val="100000"/>
              </a:lnSpc>
              <a:spcBef>
                <a:spcPts val="0"/>
              </a:spcBef>
              <a:spcAft>
                <a:spcPts val="0"/>
              </a:spcAft>
              <a:buClr>
                <a:srgbClr val="FFFFFF"/>
              </a:buClr>
              <a:buSzPts val="2000"/>
              <a:buFont typeface="Calibri"/>
              <a:buNone/>
            </a:pPr>
            <a:r>
              <a:rPr lang="fr-FR" sz="2000" b="1" i="0" u="none" strike="noStrike" cap="none">
                <a:solidFill>
                  <a:srgbClr val="FFFFFF"/>
                </a:solidFill>
                <a:latin typeface="Calibri"/>
                <a:ea typeface="Calibri"/>
                <a:cs typeface="Calibri"/>
                <a:sym typeface="Calibri"/>
              </a:rPr>
              <a:t> du plan de contrôle et utilisateur, et Edge Computing.</a:t>
            </a:r>
            <a:endParaRPr sz="2000" b="1" i="0" u="none" strike="noStrike" cap="none">
              <a:solidFill>
                <a:srgbClr val="FFFFFF"/>
              </a:solidFill>
              <a:latin typeface="Calibri"/>
              <a:ea typeface="Calibri"/>
              <a:cs typeface="Calibri"/>
              <a:sym typeface="Calibri"/>
            </a:endParaRPr>
          </a:p>
        </p:txBody>
      </p:sp>
      <p:sp>
        <p:nvSpPr>
          <p:cNvPr id="190" name="Google Shape;190;p10"/>
          <p:cNvSpPr/>
          <p:nvPr/>
        </p:nvSpPr>
        <p:spPr>
          <a:xfrm>
            <a:off x="1524000" y="876300"/>
            <a:ext cx="9829800" cy="914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5400"/>
              <a:buFont typeface="Calibri"/>
              <a:buNone/>
            </a:pPr>
            <a:r>
              <a:rPr lang="fr-FR" sz="5400" b="1" i="0" u="none" strike="noStrike" cap="none">
                <a:solidFill>
                  <a:srgbClr val="FFFFFF"/>
                </a:solidFill>
                <a:latin typeface="Calibri"/>
                <a:ea typeface="Calibri"/>
                <a:cs typeface="Calibri"/>
                <a:sym typeface="Calibri"/>
              </a:rPr>
              <a:t>Architecture de la 5G</a:t>
            </a:r>
            <a:endParaRPr/>
          </a:p>
        </p:txBody>
      </p:sp>
      <p:sp>
        <p:nvSpPr>
          <p:cNvPr id="191" name="Google Shape;191;p10"/>
          <p:cNvSpPr/>
          <p:nvPr/>
        </p:nvSpPr>
        <p:spPr>
          <a:xfrm>
            <a:off x="476756" y="2017812"/>
            <a:ext cx="6139822"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3600"/>
              <a:buFont typeface="Poppins"/>
              <a:buNone/>
            </a:pPr>
            <a:r>
              <a:rPr lang="fr-FR" sz="3600" b="1" i="0" u="none" strike="noStrike" cap="none">
                <a:solidFill>
                  <a:srgbClr val="FFFFFF"/>
                </a:solidFill>
                <a:latin typeface="Poppins"/>
                <a:ea typeface="Poppins"/>
                <a:cs typeface="Poppins"/>
                <a:sym typeface="Poppins"/>
              </a:rPr>
              <a:t>Composants Principaux :</a:t>
            </a:r>
            <a:endParaRPr/>
          </a:p>
          <a:p>
            <a:pPr marL="0" marR="0" lvl="0" indent="0" algn="ctr" rtl="0">
              <a:lnSpc>
                <a:spcPct val="100000"/>
              </a:lnSpc>
              <a:spcBef>
                <a:spcPts val="0"/>
              </a:spcBef>
              <a:spcAft>
                <a:spcPts val="0"/>
              </a:spcAft>
              <a:buClr>
                <a:schemeClr val="dk1"/>
              </a:buClr>
              <a:buSzPts val="3600"/>
              <a:buFont typeface="Calibri"/>
              <a:buNone/>
            </a:pPr>
            <a:endParaRPr sz="3600" b="1" i="0" u="none" strike="noStrike" cap="none">
              <a:solidFill>
                <a:srgbClr val="FFFFFF"/>
              </a:solidFill>
              <a:latin typeface="Calibri"/>
              <a:ea typeface="Calibri"/>
              <a:cs typeface="Calibri"/>
              <a:sym typeface="Calibri"/>
            </a:endParaRPr>
          </a:p>
        </p:txBody>
      </p:sp>
      <p:sp>
        <p:nvSpPr>
          <p:cNvPr id="192" name="Google Shape;192;p10"/>
          <p:cNvSpPr/>
          <p:nvPr/>
        </p:nvSpPr>
        <p:spPr>
          <a:xfrm>
            <a:off x="641752" y="3022937"/>
            <a:ext cx="6463629"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05867"/>
              </a:buClr>
              <a:buSzPts val="2800"/>
              <a:buFont typeface="Poppins"/>
              <a:buNone/>
            </a:pPr>
            <a:r>
              <a:rPr lang="fr-FR" sz="2800" b="0" i="0" u="none" strike="noStrike" cap="none">
                <a:solidFill>
                  <a:srgbClr val="205867"/>
                </a:solidFill>
                <a:latin typeface="Poppins"/>
                <a:ea typeface="Poppins"/>
                <a:cs typeface="Poppins"/>
                <a:sym typeface="Poppins"/>
              </a:rPr>
              <a:t>1. Stations de Base (Base Stations) :</a:t>
            </a:r>
            <a:endParaRPr sz="2800" b="0" i="0" u="none" strike="noStrike" cap="none">
              <a:solidFill>
                <a:srgbClr val="205867"/>
              </a:solidFill>
              <a:latin typeface="Poppins"/>
              <a:ea typeface="Poppins"/>
              <a:cs typeface="Poppins"/>
              <a:sym typeface="Poppins"/>
            </a:endParaRPr>
          </a:p>
        </p:txBody>
      </p:sp>
      <p:sp>
        <p:nvSpPr>
          <p:cNvPr id="193" name="Google Shape;193;p10"/>
          <p:cNvSpPr txBox="1"/>
          <p:nvPr/>
        </p:nvSpPr>
        <p:spPr>
          <a:xfrm>
            <a:off x="1219200" y="3591699"/>
            <a:ext cx="706809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1D5DB"/>
              </a:buClr>
              <a:buSzPts val="1800"/>
              <a:buFont typeface="Poppins"/>
              <a:buNone/>
            </a:pPr>
            <a:r>
              <a:rPr lang="fr-FR" sz="1800" b="0" i="0" u="none" strike="noStrike" cap="none">
                <a:solidFill>
                  <a:srgbClr val="D1D5DB"/>
                </a:solidFill>
                <a:latin typeface="Poppins"/>
                <a:ea typeface="Poppins"/>
                <a:cs typeface="Poppins"/>
                <a:sym typeface="Poppins"/>
              </a:rPr>
              <a:t>Des antennes intelligentes et des systèmes Massive MIMO permettent une couverture étendue et des connexions à haut débit. Ces stations forment le réseau de base pour la communication sans fil.</a:t>
            </a:r>
            <a:endParaRPr sz="1800" b="0" i="0" u="none" strike="noStrike" cap="none">
              <a:solidFill>
                <a:srgbClr val="000000"/>
              </a:solidFill>
              <a:latin typeface="Poppins"/>
              <a:ea typeface="Poppins"/>
              <a:cs typeface="Poppins"/>
              <a:sym typeface="Poppins"/>
            </a:endParaRPr>
          </a:p>
        </p:txBody>
      </p:sp>
      <p:sp>
        <p:nvSpPr>
          <p:cNvPr id="194" name="Google Shape;194;p10"/>
          <p:cNvSpPr/>
          <p:nvPr/>
        </p:nvSpPr>
        <p:spPr>
          <a:xfrm>
            <a:off x="611272" y="4822076"/>
            <a:ext cx="8670963"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05867"/>
              </a:buClr>
              <a:buSzPts val="2800"/>
              <a:buFont typeface="Poppins"/>
              <a:buNone/>
            </a:pPr>
            <a:r>
              <a:rPr lang="fr-FR" sz="2800" b="0" i="0" u="none" strike="noStrike" cap="none">
                <a:solidFill>
                  <a:srgbClr val="205867"/>
                </a:solidFill>
                <a:latin typeface="Poppins"/>
                <a:ea typeface="Poppins"/>
                <a:cs typeface="Poppins"/>
                <a:sym typeface="Poppins"/>
              </a:rPr>
              <a:t>2. Séparation du Plan de Contrôle et Utilisateur :</a:t>
            </a:r>
            <a:endParaRPr/>
          </a:p>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205867"/>
              </a:solidFill>
              <a:latin typeface="Calibri"/>
              <a:ea typeface="Calibri"/>
              <a:cs typeface="Calibri"/>
              <a:sym typeface="Calibri"/>
            </a:endParaRPr>
          </a:p>
        </p:txBody>
      </p:sp>
      <p:sp>
        <p:nvSpPr>
          <p:cNvPr id="195" name="Google Shape;195;p10"/>
          <p:cNvSpPr txBox="1"/>
          <p:nvPr/>
        </p:nvSpPr>
        <p:spPr>
          <a:xfrm>
            <a:off x="1219200" y="5406598"/>
            <a:ext cx="7068096"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1D5DB"/>
              </a:buClr>
              <a:buSzPts val="1800"/>
              <a:buFont typeface="Poppins"/>
              <a:buNone/>
            </a:pPr>
            <a:r>
              <a:rPr lang="fr-FR" sz="1800" b="0" i="0" u="none" strike="noStrike" cap="none">
                <a:solidFill>
                  <a:srgbClr val="D1D5DB"/>
                </a:solidFill>
                <a:latin typeface="Poppins"/>
                <a:ea typeface="Poppins"/>
                <a:cs typeface="Poppins"/>
                <a:sym typeface="Poppins"/>
              </a:rPr>
              <a:t>La 5G adopte une architecture novatrice en séparant les fonctions de contrôle et d'utilisateur. Cela améliore la flexibilité et l'efficacité du réseau, facilitant une gestion optimale des ressources.</a:t>
            </a:r>
            <a:endParaRPr sz="1800" b="0" i="0" u="none" strike="noStrike" cap="none">
              <a:solidFill>
                <a:srgbClr val="000000"/>
              </a:solidFill>
              <a:latin typeface="Poppins"/>
              <a:ea typeface="Poppins"/>
              <a:cs typeface="Poppins"/>
              <a:sym typeface="Poppins"/>
            </a:endParaRPr>
          </a:p>
        </p:txBody>
      </p:sp>
      <p:sp>
        <p:nvSpPr>
          <p:cNvPr id="196" name="Google Shape;196;p10"/>
          <p:cNvSpPr/>
          <p:nvPr/>
        </p:nvSpPr>
        <p:spPr>
          <a:xfrm>
            <a:off x="626512" y="6518850"/>
            <a:ext cx="3730508" cy="138499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05867"/>
              </a:buClr>
              <a:buSzPts val="2800"/>
              <a:buFont typeface="Calibri"/>
              <a:buNone/>
            </a:pPr>
            <a:r>
              <a:rPr lang="fr-FR" sz="2800" b="0" i="0" u="none" strike="noStrike" cap="none">
                <a:solidFill>
                  <a:srgbClr val="205867"/>
                </a:solidFill>
                <a:latin typeface="Calibri"/>
                <a:ea typeface="Calibri"/>
                <a:cs typeface="Calibri"/>
                <a:sym typeface="Calibri"/>
              </a:rPr>
              <a:t>3. </a:t>
            </a:r>
            <a:r>
              <a:rPr lang="fr-FR" sz="2800" b="0" i="0" u="none" strike="noStrike" cap="none">
                <a:solidFill>
                  <a:srgbClr val="205867"/>
                </a:solidFill>
                <a:latin typeface="Poppins"/>
                <a:ea typeface="Poppins"/>
                <a:cs typeface="Poppins"/>
                <a:sym typeface="Poppins"/>
              </a:rPr>
              <a:t>Edge</a:t>
            </a:r>
            <a:r>
              <a:rPr lang="fr-FR" sz="2800" b="0" i="0" u="none" strike="noStrike" cap="none">
                <a:solidFill>
                  <a:srgbClr val="205867"/>
                </a:solidFill>
                <a:latin typeface="Calibri"/>
                <a:ea typeface="Calibri"/>
                <a:cs typeface="Calibri"/>
                <a:sym typeface="Calibri"/>
              </a:rPr>
              <a:t> </a:t>
            </a:r>
            <a:r>
              <a:rPr lang="fr-FR" sz="2800" b="0" i="0" u="none" strike="noStrike" cap="none">
                <a:solidFill>
                  <a:srgbClr val="205867"/>
                </a:solidFill>
                <a:latin typeface="Poppins"/>
                <a:ea typeface="Poppins"/>
                <a:cs typeface="Poppins"/>
                <a:sym typeface="Poppins"/>
              </a:rPr>
              <a:t>Computing</a:t>
            </a:r>
            <a:r>
              <a:rPr lang="fr-FR" sz="2800" b="0" i="0" u="none" strike="noStrike" cap="none">
                <a:solidFill>
                  <a:srgbClr val="205867"/>
                </a:solidFill>
                <a:latin typeface="Calibri"/>
                <a:ea typeface="Calibri"/>
                <a:cs typeface="Calibri"/>
                <a:sym typeface="Calibri"/>
              </a:rPr>
              <a:t> :</a:t>
            </a:r>
            <a:endParaRPr/>
          </a:p>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205867"/>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205867"/>
              </a:solidFill>
              <a:latin typeface="Calibri"/>
              <a:ea typeface="Calibri"/>
              <a:cs typeface="Calibri"/>
              <a:sym typeface="Calibri"/>
            </a:endParaRPr>
          </a:p>
        </p:txBody>
      </p:sp>
      <p:sp>
        <p:nvSpPr>
          <p:cNvPr id="197" name="Google Shape;197;p10"/>
          <p:cNvSpPr txBox="1"/>
          <p:nvPr/>
        </p:nvSpPr>
        <p:spPr>
          <a:xfrm>
            <a:off x="1219200" y="7124700"/>
            <a:ext cx="7068096"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1D5DB"/>
              </a:buClr>
              <a:buSzPts val="1800"/>
              <a:buFont typeface="Arial"/>
              <a:buNone/>
            </a:pPr>
            <a:r>
              <a:rPr lang="fr-FR" sz="1800" b="0" i="0" u="none" strike="noStrike" cap="none">
                <a:solidFill>
                  <a:srgbClr val="D1D5DB"/>
                </a:solidFill>
                <a:latin typeface="Arial"/>
                <a:ea typeface="Arial"/>
                <a:cs typeface="Arial"/>
                <a:sym typeface="Arial"/>
              </a:rPr>
              <a:t>L'informatique en périphérie (Edge Computing) est intégrée pour réduire la latence en rapprochant le traitement des données du lieu où elles sont générées. Cela permet des applications </a:t>
            </a:r>
            <a:r>
              <a:rPr lang="fr-FR" sz="1800" b="0" i="0" u="none" strike="noStrike" cap="none">
                <a:solidFill>
                  <a:srgbClr val="D1D5DB"/>
                </a:solidFill>
                <a:latin typeface="Poppins"/>
                <a:ea typeface="Poppins"/>
                <a:cs typeface="Poppins"/>
                <a:sym typeface="Poppins"/>
              </a:rPr>
              <a:t>réactives</a:t>
            </a:r>
            <a:r>
              <a:rPr lang="fr-FR" sz="1800" b="0" i="0" u="none" strike="noStrike" cap="none">
                <a:solidFill>
                  <a:srgbClr val="D1D5DB"/>
                </a:solidFill>
                <a:latin typeface="Arial"/>
                <a:ea typeface="Arial"/>
                <a:cs typeface="Arial"/>
                <a:sym typeface="Arial"/>
              </a:rPr>
              <a:t> en temps réel, cruciales pour des secteurs tels que les véhicules autonomes et la télémédecine.</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01"/>
        <p:cNvGrpSpPr/>
        <p:nvPr/>
      </p:nvGrpSpPr>
      <p:grpSpPr>
        <a:xfrm>
          <a:off x="0" y="0"/>
          <a:ext cx="0" cy="0"/>
          <a:chOff x="0" y="0"/>
          <a:chExt cx="0" cy="0"/>
        </a:xfrm>
      </p:grpSpPr>
      <p:sp>
        <p:nvSpPr>
          <p:cNvPr id="202" name="Google Shape;202;p11"/>
          <p:cNvSpPr txBox="1"/>
          <p:nvPr/>
        </p:nvSpPr>
        <p:spPr>
          <a:xfrm>
            <a:off x="1375885" y="2705100"/>
            <a:ext cx="15536230" cy="11541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FFFFFF"/>
              </a:buClr>
              <a:buSzPts val="7500"/>
              <a:buFont typeface="Poppins"/>
              <a:buNone/>
            </a:pPr>
            <a:r>
              <a:rPr lang="fr-FR" sz="7500" b="1" i="0" u="none" strike="noStrike" cap="none">
                <a:solidFill>
                  <a:srgbClr val="FFFFFF"/>
                </a:solidFill>
                <a:latin typeface="Poppins"/>
                <a:ea typeface="Poppins"/>
                <a:cs typeface="Poppins"/>
                <a:sym typeface="Poppins"/>
              </a:rPr>
              <a:t>Architecture de la 5g</a:t>
            </a:r>
            <a:endParaRPr/>
          </a:p>
        </p:txBody>
      </p:sp>
      <p:pic>
        <p:nvPicPr>
          <p:cNvPr id="203" name="Google Shape;203;p11" descr="A white cell phone with blue text and arrow pointing up&#10;&#10;Description automatically generated"/>
          <p:cNvPicPr preferRelativeResize="0"/>
          <p:nvPr/>
        </p:nvPicPr>
        <p:blipFill rotWithShape="1">
          <a:blip r:embed="rId3">
            <a:alphaModFix/>
          </a:blip>
          <a:srcRect/>
          <a:stretch/>
        </p:blipFill>
        <p:spPr>
          <a:xfrm>
            <a:off x="11811000" y="2476500"/>
            <a:ext cx="6040483" cy="6819900"/>
          </a:xfrm>
          <a:prstGeom prst="rect">
            <a:avLst/>
          </a:prstGeom>
          <a:noFill/>
          <a:ln>
            <a:noFill/>
          </a:ln>
        </p:spPr>
      </p:pic>
      <p:sp>
        <p:nvSpPr>
          <p:cNvPr id="204" name="Google Shape;204;p11"/>
          <p:cNvSpPr txBox="1"/>
          <p:nvPr/>
        </p:nvSpPr>
        <p:spPr>
          <a:xfrm>
            <a:off x="1600200" y="4881640"/>
            <a:ext cx="9601200"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1D5DB"/>
              </a:buClr>
              <a:buSzPts val="3600"/>
              <a:buFont typeface="Poppins"/>
              <a:buNone/>
            </a:pPr>
            <a:r>
              <a:rPr lang="fr-FR" sz="3600" b="0" i="0" u="none" strike="noStrike" cap="none">
                <a:solidFill>
                  <a:srgbClr val="D1D5DB"/>
                </a:solidFill>
                <a:latin typeface="Poppins"/>
                <a:ea typeface="Poppins"/>
                <a:cs typeface="Poppins"/>
                <a:sym typeface="Poppins"/>
              </a:rPr>
              <a:t>Cette architecture innovante forme le fondement de la 5G, optimisant la connectivité, la latence et la gestion des données pour répondre aux besoins diversifiés des utilisateurs et des applications.</a:t>
            </a:r>
            <a:endParaRPr sz="3600" b="0" i="0" u="none" strike="noStrike" cap="none">
              <a:solidFill>
                <a:srgbClr val="000000"/>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08"/>
        <p:cNvGrpSpPr/>
        <p:nvPr/>
      </p:nvGrpSpPr>
      <p:grpSpPr>
        <a:xfrm>
          <a:off x="0" y="0"/>
          <a:ext cx="0" cy="0"/>
          <a:chOff x="0" y="0"/>
          <a:chExt cx="0" cy="0"/>
        </a:xfrm>
      </p:grpSpPr>
      <p:sp>
        <p:nvSpPr>
          <p:cNvPr id="209" name="Google Shape;209;p12"/>
          <p:cNvSpPr/>
          <p:nvPr/>
        </p:nvSpPr>
        <p:spPr>
          <a:xfrm>
            <a:off x="5371172" y="4681835"/>
            <a:ext cx="754565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Applications de la 5G</a:t>
            </a:r>
            <a:endParaRPr sz="5400" b="0" i="0" u="none" strike="noStrike" cap="none">
              <a:solidFill>
                <a:srgbClr val="205867"/>
              </a:solidFill>
              <a:latin typeface="Poppins"/>
              <a:ea typeface="Poppins"/>
              <a:cs typeface="Poppins"/>
              <a:sym typeface="Poppins"/>
            </a:endParaRPr>
          </a:p>
        </p:txBody>
      </p:sp>
      <p:pic>
        <p:nvPicPr>
          <p:cNvPr id="210" name="Google Shape;210;p12"/>
          <p:cNvPicPr preferRelativeResize="0"/>
          <p:nvPr/>
        </p:nvPicPr>
        <p:blipFill rotWithShape="1">
          <a:blip r:embed="rId3">
            <a:alphaModFix/>
          </a:blip>
          <a:srcRect/>
          <a:stretch/>
        </p:blipFill>
        <p:spPr>
          <a:xfrm>
            <a:off x="228600" y="419100"/>
            <a:ext cx="3590855" cy="2981202"/>
          </a:xfrm>
          <a:prstGeom prst="rect">
            <a:avLst/>
          </a:prstGeom>
          <a:noFill/>
          <a:ln>
            <a:noFill/>
          </a:ln>
        </p:spPr>
      </p:pic>
      <p:pic>
        <p:nvPicPr>
          <p:cNvPr id="211" name="Google Shape;211;p12"/>
          <p:cNvPicPr preferRelativeResize="0"/>
          <p:nvPr/>
        </p:nvPicPr>
        <p:blipFill rotWithShape="1">
          <a:blip r:embed="rId4">
            <a:alphaModFix/>
          </a:blip>
          <a:srcRect/>
          <a:stretch/>
        </p:blipFill>
        <p:spPr>
          <a:xfrm>
            <a:off x="13030200" y="5981700"/>
            <a:ext cx="7645047" cy="58465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2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15"/>
        <p:cNvGrpSpPr/>
        <p:nvPr/>
      </p:nvGrpSpPr>
      <p:grpSpPr>
        <a:xfrm>
          <a:off x="0" y="0"/>
          <a:ext cx="0" cy="0"/>
          <a:chOff x="0" y="0"/>
          <a:chExt cx="0" cy="0"/>
        </a:xfrm>
      </p:grpSpPr>
      <p:pic>
        <p:nvPicPr>
          <p:cNvPr id="216" name="Google Shape;216;p13" descr="A computer and computer with a check mark&#10;&#10;Description automatically generated"/>
          <p:cNvPicPr preferRelativeResize="0"/>
          <p:nvPr/>
        </p:nvPicPr>
        <p:blipFill rotWithShape="1">
          <a:blip r:embed="rId3">
            <a:alphaModFix/>
          </a:blip>
          <a:srcRect/>
          <a:stretch/>
        </p:blipFill>
        <p:spPr>
          <a:xfrm>
            <a:off x="10058400" y="-190500"/>
            <a:ext cx="8607822" cy="6096000"/>
          </a:xfrm>
          <a:prstGeom prst="rect">
            <a:avLst/>
          </a:prstGeom>
          <a:noFill/>
          <a:ln>
            <a:noFill/>
          </a:ln>
        </p:spPr>
      </p:pic>
      <p:sp>
        <p:nvSpPr>
          <p:cNvPr id="217" name="Google Shape;217;p13"/>
          <p:cNvSpPr/>
          <p:nvPr/>
        </p:nvSpPr>
        <p:spPr>
          <a:xfrm>
            <a:off x="1964962" y="1311561"/>
            <a:ext cx="754565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Applications de la 5G</a:t>
            </a:r>
            <a:endParaRPr sz="5400">
              <a:solidFill>
                <a:srgbClr val="205867"/>
              </a:solidFill>
              <a:latin typeface="Poppins"/>
              <a:ea typeface="Poppins"/>
              <a:cs typeface="Poppins"/>
              <a:sym typeface="Poppins"/>
            </a:endParaRPr>
          </a:p>
        </p:txBody>
      </p:sp>
      <p:sp>
        <p:nvSpPr>
          <p:cNvPr id="218" name="Google Shape;218;p13"/>
          <p:cNvSpPr/>
          <p:nvPr/>
        </p:nvSpPr>
        <p:spPr>
          <a:xfrm>
            <a:off x="228600" y="2642159"/>
            <a:ext cx="15240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5400"/>
              <a:buFont typeface="Calibri"/>
              <a:buNone/>
            </a:pPr>
            <a:r>
              <a:rPr lang="fr-FR" sz="5400" b="1" i="0" u="none" strike="noStrike" cap="none">
                <a:solidFill>
                  <a:srgbClr val="FFFFFF"/>
                </a:solidFill>
                <a:latin typeface="Calibri"/>
                <a:ea typeface="Calibri"/>
                <a:cs typeface="Calibri"/>
                <a:sym typeface="Calibri"/>
              </a:rPr>
              <a:t>L’Usine Connectée</a:t>
            </a:r>
            <a:endParaRPr sz="5400" b="1" i="0" u="none" strike="noStrike" cap="none">
              <a:solidFill>
                <a:srgbClr val="FFFFFF"/>
              </a:solidFill>
              <a:latin typeface="Calibri"/>
              <a:ea typeface="Calibri"/>
              <a:cs typeface="Calibri"/>
              <a:sym typeface="Calibri"/>
            </a:endParaRPr>
          </a:p>
        </p:txBody>
      </p:sp>
      <p:sp>
        <p:nvSpPr>
          <p:cNvPr id="219" name="Google Shape;219;p13"/>
          <p:cNvSpPr/>
          <p:nvPr/>
        </p:nvSpPr>
        <p:spPr>
          <a:xfrm>
            <a:off x="2414800" y="3915104"/>
            <a:ext cx="73624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1D5DB"/>
              </a:buClr>
              <a:buSzPts val="3200"/>
              <a:buFont typeface="Arial"/>
              <a:buNone/>
            </a:pPr>
            <a:r>
              <a:rPr lang="fr-FR" sz="3200" b="0" i="0">
                <a:solidFill>
                  <a:srgbClr val="D1D5DB"/>
                </a:solidFill>
                <a:latin typeface="Arial"/>
                <a:ea typeface="Arial"/>
                <a:cs typeface="Arial"/>
                <a:sym typeface="Arial"/>
              </a:rPr>
              <a:t>Transformation de la Fabrication avec la 5G</a:t>
            </a:r>
            <a:endParaRPr sz="3200" b="1" i="0" u="none" strike="noStrike" cap="none">
              <a:solidFill>
                <a:srgbClr val="EEECE1"/>
              </a:solidFill>
              <a:latin typeface="Calibri"/>
              <a:ea typeface="Calibri"/>
              <a:cs typeface="Calibri"/>
              <a:sym typeface="Calibri"/>
            </a:endParaRPr>
          </a:p>
        </p:txBody>
      </p:sp>
      <p:sp>
        <p:nvSpPr>
          <p:cNvPr id="220" name="Google Shape;220;p13"/>
          <p:cNvSpPr txBox="1"/>
          <p:nvPr/>
        </p:nvSpPr>
        <p:spPr>
          <a:xfrm>
            <a:off x="1143000" y="5434271"/>
            <a:ext cx="16735235" cy="3170099"/>
          </a:xfrm>
          <a:prstGeom prst="rect">
            <a:avLst/>
          </a:prstGeom>
          <a:noFill/>
          <a:ln>
            <a:noFill/>
          </a:ln>
        </p:spPr>
        <p:txBody>
          <a:bodyPr spcFirstLastPara="1" wrap="square" lIns="91425" tIns="45700" rIns="91425" bIns="45700" anchor="t" anchorCtr="0">
            <a:spAutoFit/>
          </a:bodyPr>
          <a:lstStyle/>
          <a:p>
            <a:pPr marL="0" marR="0" lvl="0" indent="-254000" algn="l" rtl="0">
              <a:lnSpc>
                <a:spcPct val="100000"/>
              </a:lnSpc>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Les usines connectées bénéficient de la 5G en simplifiant les plateaux de fabrication. La maintenance prédictive et la logistique deviennent plus accessibles grâce au suivi des machines et de la production, offrant des garanties de latence satisfaisantes. La 5G joue un rôle central dans l'Industrie 4.0, permettant une évolution significative des processus de production.</a:t>
            </a:r>
            <a:endParaRPr sz="4000" b="0" i="0" u="none" strike="noStrike" cap="none">
              <a:solidFill>
                <a:srgbClr val="D1D5DB"/>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2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24"/>
        <p:cNvGrpSpPr/>
        <p:nvPr/>
      </p:nvGrpSpPr>
      <p:grpSpPr>
        <a:xfrm>
          <a:off x="0" y="0"/>
          <a:ext cx="0" cy="0"/>
          <a:chOff x="0" y="0"/>
          <a:chExt cx="0" cy="0"/>
        </a:xfrm>
      </p:grpSpPr>
      <p:sp>
        <p:nvSpPr>
          <p:cNvPr id="225" name="Google Shape;225;p14"/>
          <p:cNvSpPr/>
          <p:nvPr/>
        </p:nvSpPr>
        <p:spPr>
          <a:xfrm>
            <a:off x="5473057" y="1342429"/>
            <a:ext cx="754565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Applications de la 5G</a:t>
            </a:r>
            <a:endParaRPr sz="5400">
              <a:solidFill>
                <a:srgbClr val="205867"/>
              </a:solidFill>
              <a:latin typeface="Poppins"/>
              <a:ea typeface="Poppins"/>
              <a:cs typeface="Poppins"/>
              <a:sym typeface="Poppins"/>
            </a:endParaRPr>
          </a:p>
        </p:txBody>
      </p:sp>
      <p:sp>
        <p:nvSpPr>
          <p:cNvPr id="226" name="Google Shape;226;p14"/>
          <p:cNvSpPr/>
          <p:nvPr/>
        </p:nvSpPr>
        <p:spPr>
          <a:xfrm>
            <a:off x="1371600" y="2683877"/>
            <a:ext cx="15240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5400"/>
              <a:buFont typeface="Calibri"/>
              <a:buNone/>
            </a:pPr>
            <a:r>
              <a:rPr lang="fr-FR" sz="5400" b="1" i="0" u="none" strike="noStrike" cap="none">
                <a:solidFill>
                  <a:srgbClr val="FFFFFF"/>
                </a:solidFill>
                <a:latin typeface="Calibri"/>
                <a:ea typeface="Calibri"/>
                <a:cs typeface="Calibri"/>
                <a:sym typeface="Calibri"/>
              </a:rPr>
              <a:t>Logistique</a:t>
            </a:r>
            <a:endParaRPr sz="5400" b="1" i="0" u="none" strike="noStrike" cap="none">
              <a:solidFill>
                <a:srgbClr val="FFFFFF"/>
              </a:solidFill>
              <a:latin typeface="Calibri"/>
              <a:ea typeface="Calibri"/>
              <a:cs typeface="Calibri"/>
              <a:sym typeface="Calibri"/>
            </a:endParaRPr>
          </a:p>
        </p:txBody>
      </p:sp>
      <p:sp>
        <p:nvSpPr>
          <p:cNvPr id="227" name="Google Shape;227;p14"/>
          <p:cNvSpPr/>
          <p:nvPr/>
        </p:nvSpPr>
        <p:spPr>
          <a:xfrm>
            <a:off x="5730341" y="3993491"/>
            <a:ext cx="682731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1D5DB"/>
              </a:buClr>
              <a:buSzPts val="3200"/>
              <a:buFont typeface="Arial"/>
              <a:buNone/>
            </a:pPr>
            <a:r>
              <a:rPr lang="fr-FR" sz="3200" b="0" i="0">
                <a:solidFill>
                  <a:srgbClr val="D1D5DB"/>
                </a:solidFill>
                <a:latin typeface="Arial"/>
                <a:ea typeface="Arial"/>
                <a:cs typeface="Arial"/>
                <a:sym typeface="Arial"/>
              </a:rPr>
              <a:t>Optimisation de la Logistique avec la 5G</a:t>
            </a:r>
            <a:endParaRPr sz="3200" b="1" i="0" u="none" strike="noStrike" cap="none">
              <a:solidFill>
                <a:srgbClr val="EEECE1"/>
              </a:solidFill>
              <a:latin typeface="Calibri"/>
              <a:ea typeface="Calibri"/>
              <a:cs typeface="Calibri"/>
              <a:sym typeface="Calibri"/>
            </a:endParaRPr>
          </a:p>
        </p:txBody>
      </p:sp>
      <p:sp>
        <p:nvSpPr>
          <p:cNvPr id="228" name="Google Shape;228;p14"/>
          <p:cNvSpPr txBox="1"/>
          <p:nvPr/>
        </p:nvSpPr>
        <p:spPr>
          <a:xfrm>
            <a:off x="1143000" y="5434271"/>
            <a:ext cx="16735235"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4000" b="0" i="0">
                <a:solidFill>
                  <a:srgbClr val="D1D5DB"/>
                </a:solidFill>
                <a:latin typeface="Arial"/>
                <a:ea typeface="Arial"/>
                <a:cs typeface="Arial"/>
                <a:sym typeface="Arial"/>
              </a:rPr>
              <a:t>La 5G est cruciale pour une logistique plus automatisée, offrant l'optimisation du transport des matières premières et des produits fabriqués. Elle promet une gestion améliorée des flux, des performances, et un impact environnemental réduit grâce à l'utilisation intensive des objets connectés et de l'informatique.</a:t>
            </a:r>
            <a:endParaRPr sz="4000" b="0" i="0" u="none" strike="noStrike" cap="none">
              <a:solidFill>
                <a:srgbClr val="D1D5DB"/>
              </a:solidFill>
              <a:latin typeface="Arial"/>
              <a:ea typeface="Arial"/>
              <a:cs typeface="Arial"/>
              <a:sym typeface="Arial"/>
            </a:endParaRPr>
          </a:p>
        </p:txBody>
      </p:sp>
      <p:pic>
        <p:nvPicPr>
          <p:cNvPr id="229" name="Google Shape;229;p14" descr="A globe with a plane and truck&#10;&#10;Description automatically generated"/>
          <p:cNvPicPr preferRelativeResize="0"/>
          <p:nvPr/>
        </p:nvPicPr>
        <p:blipFill rotWithShape="1">
          <a:blip r:embed="rId3">
            <a:alphaModFix/>
          </a:blip>
          <a:srcRect/>
          <a:stretch/>
        </p:blipFill>
        <p:spPr>
          <a:xfrm>
            <a:off x="12192000" y="-556184"/>
            <a:ext cx="7036972" cy="57087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2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33"/>
        <p:cNvGrpSpPr/>
        <p:nvPr/>
      </p:nvGrpSpPr>
      <p:grpSpPr>
        <a:xfrm>
          <a:off x="0" y="0"/>
          <a:ext cx="0" cy="0"/>
          <a:chOff x="0" y="0"/>
          <a:chExt cx="0" cy="0"/>
        </a:xfrm>
      </p:grpSpPr>
      <p:sp>
        <p:nvSpPr>
          <p:cNvPr id="234" name="Google Shape;234;p15"/>
          <p:cNvSpPr/>
          <p:nvPr/>
        </p:nvSpPr>
        <p:spPr>
          <a:xfrm>
            <a:off x="5473057" y="1342429"/>
            <a:ext cx="754565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Applications de la 5G</a:t>
            </a:r>
            <a:endParaRPr sz="5400">
              <a:solidFill>
                <a:srgbClr val="205867"/>
              </a:solidFill>
              <a:latin typeface="Poppins"/>
              <a:ea typeface="Poppins"/>
              <a:cs typeface="Poppins"/>
              <a:sym typeface="Poppins"/>
            </a:endParaRPr>
          </a:p>
        </p:txBody>
      </p:sp>
      <p:sp>
        <p:nvSpPr>
          <p:cNvPr id="235" name="Google Shape;235;p15"/>
          <p:cNvSpPr/>
          <p:nvPr/>
        </p:nvSpPr>
        <p:spPr>
          <a:xfrm>
            <a:off x="1371600" y="2683877"/>
            <a:ext cx="15240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5400"/>
              <a:buFont typeface="Calibri"/>
              <a:buNone/>
            </a:pPr>
            <a:r>
              <a:rPr lang="fr-FR" sz="5400" b="1" i="0" u="none" strike="noStrike" cap="none">
                <a:solidFill>
                  <a:srgbClr val="FFFFFF"/>
                </a:solidFill>
                <a:latin typeface="Calibri"/>
                <a:ea typeface="Calibri"/>
                <a:cs typeface="Calibri"/>
                <a:sym typeface="Calibri"/>
              </a:rPr>
              <a:t>Agriculture connectée</a:t>
            </a:r>
            <a:endParaRPr sz="5400" b="1" i="0" u="none" strike="noStrike" cap="none">
              <a:solidFill>
                <a:srgbClr val="FFFFFF"/>
              </a:solidFill>
              <a:latin typeface="Calibri"/>
              <a:ea typeface="Calibri"/>
              <a:cs typeface="Calibri"/>
              <a:sym typeface="Calibri"/>
            </a:endParaRPr>
          </a:p>
        </p:txBody>
      </p:sp>
      <p:sp>
        <p:nvSpPr>
          <p:cNvPr id="236" name="Google Shape;236;p15"/>
          <p:cNvSpPr/>
          <p:nvPr/>
        </p:nvSpPr>
        <p:spPr>
          <a:xfrm>
            <a:off x="5965661" y="3993491"/>
            <a:ext cx="6356677"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1D5DB"/>
              </a:buClr>
              <a:buSzPts val="3200"/>
              <a:buFont typeface="Arial"/>
              <a:buNone/>
            </a:pPr>
            <a:r>
              <a:rPr lang="fr-FR" sz="3200" b="0" i="0">
                <a:solidFill>
                  <a:srgbClr val="D1D5DB"/>
                </a:solidFill>
                <a:latin typeface="Arial"/>
                <a:ea typeface="Arial"/>
                <a:cs typeface="Arial"/>
                <a:sym typeface="Arial"/>
              </a:rPr>
              <a:t>Utilisation de la 5G dans l'Agriculture</a:t>
            </a:r>
            <a:endParaRPr sz="3200" b="1" i="0" u="none" strike="noStrike" cap="none">
              <a:solidFill>
                <a:srgbClr val="EEECE1"/>
              </a:solidFill>
              <a:latin typeface="Calibri"/>
              <a:ea typeface="Calibri"/>
              <a:cs typeface="Calibri"/>
              <a:sym typeface="Calibri"/>
            </a:endParaRPr>
          </a:p>
        </p:txBody>
      </p:sp>
      <p:sp>
        <p:nvSpPr>
          <p:cNvPr id="237" name="Google Shape;237;p15"/>
          <p:cNvSpPr txBox="1"/>
          <p:nvPr/>
        </p:nvSpPr>
        <p:spPr>
          <a:xfrm>
            <a:off x="1143000" y="5434271"/>
            <a:ext cx="16735235"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4000" b="0" i="0">
                <a:solidFill>
                  <a:srgbClr val="D1D5DB"/>
                </a:solidFill>
                <a:latin typeface="Arial"/>
                <a:ea typeface="Arial"/>
                <a:cs typeface="Arial"/>
                <a:sym typeface="Arial"/>
              </a:rPr>
              <a:t>La 5G, avec sa densité d'objets connectés, offre des possibilités innovantes pour l'agriculture. Bien que des défis subsistent, notamment en termes de sécurité, son potentiel pour le contrôle accru grâce à l'introduction de robots pourrait transformer le paysage agricole, malgré la préférence parfois donnée à d'autres solutions comme Sigfox ou Lora.</a:t>
            </a:r>
            <a:endParaRPr sz="4000" b="0" i="0" u="none" strike="noStrike" cap="none">
              <a:solidFill>
                <a:srgbClr val="D1D5DB"/>
              </a:solidFill>
              <a:latin typeface="Arial"/>
              <a:ea typeface="Arial"/>
              <a:cs typeface="Arial"/>
              <a:sym typeface="Arial"/>
            </a:endParaRPr>
          </a:p>
        </p:txBody>
      </p:sp>
      <p:pic>
        <p:nvPicPr>
          <p:cNvPr id="238" name="Google Shape;238;p15" descr="A person holding a carrot&#10;&#10;Description automatically generated"/>
          <p:cNvPicPr preferRelativeResize="0"/>
          <p:nvPr/>
        </p:nvPicPr>
        <p:blipFill rotWithShape="1">
          <a:blip r:embed="rId3">
            <a:alphaModFix/>
          </a:blip>
          <a:srcRect/>
          <a:stretch/>
        </p:blipFill>
        <p:spPr>
          <a:xfrm>
            <a:off x="13018712" y="-190500"/>
            <a:ext cx="4515768" cy="6261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20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42"/>
        <p:cNvGrpSpPr/>
        <p:nvPr/>
      </p:nvGrpSpPr>
      <p:grpSpPr>
        <a:xfrm>
          <a:off x="0" y="0"/>
          <a:ext cx="0" cy="0"/>
          <a:chOff x="0" y="0"/>
          <a:chExt cx="0" cy="0"/>
        </a:xfrm>
      </p:grpSpPr>
      <p:sp>
        <p:nvSpPr>
          <p:cNvPr id="243" name="Google Shape;243;p16"/>
          <p:cNvSpPr/>
          <p:nvPr/>
        </p:nvSpPr>
        <p:spPr>
          <a:xfrm>
            <a:off x="5473057" y="1342429"/>
            <a:ext cx="754565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Applications de la 5G</a:t>
            </a:r>
            <a:endParaRPr sz="5400">
              <a:solidFill>
                <a:srgbClr val="205867"/>
              </a:solidFill>
              <a:latin typeface="Poppins"/>
              <a:ea typeface="Poppins"/>
              <a:cs typeface="Poppins"/>
              <a:sym typeface="Poppins"/>
            </a:endParaRPr>
          </a:p>
        </p:txBody>
      </p:sp>
      <p:sp>
        <p:nvSpPr>
          <p:cNvPr id="244" name="Google Shape;244;p16"/>
          <p:cNvSpPr/>
          <p:nvPr/>
        </p:nvSpPr>
        <p:spPr>
          <a:xfrm>
            <a:off x="1371600" y="2683877"/>
            <a:ext cx="15240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5400"/>
              <a:buFont typeface="Calibri"/>
              <a:buNone/>
            </a:pPr>
            <a:r>
              <a:rPr lang="fr-FR" sz="5400" b="1" i="0" u="none" strike="noStrike" cap="none">
                <a:solidFill>
                  <a:srgbClr val="FFFFFF"/>
                </a:solidFill>
                <a:latin typeface="Calibri"/>
                <a:ea typeface="Calibri"/>
                <a:cs typeface="Calibri"/>
                <a:sym typeface="Calibri"/>
              </a:rPr>
              <a:t>Médecine Connectée</a:t>
            </a:r>
            <a:endParaRPr sz="5400" b="1" i="0" u="none" strike="noStrike" cap="none">
              <a:solidFill>
                <a:srgbClr val="FFFFFF"/>
              </a:solidFill>
              <a:latin typeface="Calibri"/>
              <a:ea typeface="Calibri"/>
              <a:cs typeface="Calibri"/>
              <a:sym typeface="Calibri"/>
            </a:endParaRPr>
          </a:p>
        </p:txBody>
      </p:sp>
      <p:sp>
        <p:nvSpPr>
          <p:cNvPr id="245" name="Google Shape;245;p16"/>
          <p:cNvSpPr/>
          <p:nvPr/>
        </p:nvSpPr>
        <p:spPr>
          <a:xfrm>
            <a:off x="5753680" y="3993491"/>
            <a:ext cx="6780639"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1D5DB"/>
              </a:buClr>
              <a:buSzPts val="3200"/>
              <a:buFont typeface="Arial"/>
              <a:buNone/>
            </a:pPr>
            <a:r>
              <a:rPr lang="fr-FR" sz="3200" b="0" i="0">
                <a:solidFill>
                  <a:srgbClr val="D1D5DB"/>
                </a:solidFill>
                <a:latin typeface="Arial"/>
                <a:ea typeface="Arial"/>
                <a:cs typeface="Arial"/>
                <a:sym typeface="Arial"/>
              </a:rPr>
              <a:t>Révolution dans le Domaine de la Santé</a:t>
            </a:r>
            <a:endParaRPr sz="3200" b="1" i="0" u="none" strike="noStrike" cap="none">
              <a:solidFill>
                <a:srgbClr val="EEECE1"/>
              </a:solidFill>
              <a:latin typeface="Calibri"/>
              <a:ea typeface="Calibri"/>
              <a:cs typeface="Calibri"/>
              <a:sym typeface="Calibri"/>
            </a:endParaRPr>
          </a:p>
        </p:txBody>
      </p:sp>
      <p:sp>
        <p:nvSpPr>
          <p:cNvPr id="246" name="Google Shape;246;p16"/>
          <p:cNvSpPr txBox="1"/>
          <p:nvPr/>
        </p:nvSpPr>
        <p:spPr>
          <a:xfrm>
            <a:off x="1143000" y="5434271"/>
            <a:ext cx="16735235" cy="2554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4000" b="0" i="0">
                <a:solidFill>
                  <a:srgbClr val="D1D5DB"/>
                </a:solidFill>
                <a:latin typeface="Arial"/>
                <a:ea typeface="Arial"/>
                <a:cs typeface="Arial"/>
                <a:sym typeface="Arial"/>
              </a:rPr>
              <a:t>La 5G transcende la téléconsultation, trouvant des applications avancées dans le secteur médical. Des hôpitaux complexes bénéficient de la connectivité 5G, permettant même des opérations chirurgicales à distance. La 5G émerge comme un pilier essentiel de l'innovation médicale.</a:t>
            </a:r>
            <a:endParaRPr sz="4000" b="0" i="0" u="none" strike="noStrike" cap="none">
              <a:solidFill>
                <a:srgbClr val="D1D5DB"/>
              </a:solidFill>
              <a:latin typeface="Arial"/>
              <a:ea typeface="Arial"/>
              <a:cs typeface="Arial"/>
              <a:sym typeface="Arial"/>
            </a:endParaRPr>
          </a:p>
        </p:txBody>
      </p:sp>
      <p:pic>
        <p:nvPicPr>
          <p:cNvPr id="247" name="Google Shape;247;p16" descr="A computer screen with a doctor on it&#10;&#10;Description automatically generated"/>
          <p:cNvPicPr preferRelativeResize="0"/>
          <p:nvPr/>
        </p:nvPicPr>
        <p:blipFill rotWithShape="1">
          <a:blip r:embed="rId3">
            <a:alphaModFix/>
          </a:blip>
          <a:srcRect/>
          <a:stretch/>
        </p:blipFill>
        <p:spPr>
          <a:xfrm>
            <a:off x="-1447800" y="176958"/>
            <a:ext cx="8103456" cy="44018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2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51"/>
        <p:cNvGrpSpPr/>
        <p:nvPr/>
      </p:nvGrpSpPr>
      <p:grpSpPr>
        <a:xfrm>
          <a:off x="0" y="0"/>
          <a:ext cx="0" cy="0"/>
          <a:chOff x="0" y="0"/>
          <a:chExt cx="0" cy="0"/>
        </a:xfrm>
      </p:grpSpPr>
      <p:sp>
        <p:nvSpPr>
          <p:cNvPr id="252" name="Google Shape;252;p17"/>
          <p:cNvSpPr/>
          <p:nvPr/>
        </p:nvSpPr>
        <p:spPr>
          <a:xfrm>
            <a:off x="5473057" y="1342429"/>
            <a:ext cx="754565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Applications de la 5G</a:t>
            </a:r>
            <a:endParaRPr sz="5400">
              <a:solidFill>
                <a:srgbClr val="205867"/>
              </a:solidFill>
              <a:latin typeface="Poppins"/>
              <a:ea typeface="Poppins"/>
              <a:cs typeface="Poppins"/>
              <a:sym typeface="Poppins"/>
            </a:endParaRPr>
          </a:p>
        </p:txBody>
      </p:sp>
      <p:sp>
        <p:nvSpPr>
          <p:cNvPr id="253" name="Google Shape;253;p17"/>
          <p:cNvSpPr/>
          <p:nvPr/>
        </p:nvSpPr>
        <p:spPr>
          <a:xfrm>
            <a:off x="1371600" y="2683877"/>
            <a:ext cx="15240000"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5400"/>
              <a:buFont typeface="Calibri"/>
              <a:buNone/>
            </a:pPr>
            <a:r>
              <a:rPr lang="fr-FR" sz="5400" b="1">
                <a:solidFill>
                  <a:srgbClr val="FFFFFF"/>
                </a:solidFill>
                <a:latin typeface="Calibri"/>
                <a:ea typeface="Calibri"/>
                <a:cs typeface="Calibri"/>
                <a:sym typeface="Calibri"/>
              </a:rPr>
              <a:t>Transport</a:t>
            </a:r>
            <a:endParaRPr sz="5400" b="1" i="0" u="none" strike="noStrike" cap="none">
              <a:solidFill>
                <a:srgbClr val="FFFFFF"/>
              </a:solidFill>
              <a:latin typeface="Calibri"/>
              <a:ea typeface="Calibri"/>
              <a:cs typeface="Calibri"/>
              <a:sym typeface="Calibri"/>
            </a:endParaRPr>
          </a:p>
        </p:txBody>
      </p:sp>
      <p:sp>
        <p:nvSpPr>
          <p:cNvPr id="254" name="Google Shape;254;p17"/>
          <p:cNvSpPr/>
          <p:nvPr/>
        </p:nvSpPr>
        <p:spPr>
          <a:xfrm>
            <a:off x="6040137" y="3993491"/>
            <a:ext cx="620772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1D5DB"/>
              </a:buClr>
              <a:buSzPts val="3200"/>
              <a:buFont typeface="Arial"/>
              <a:buNone/>
            </a:pPr>
            <a:r>
              <a:rPr lang="fr-FR" sz="3200" b="0" i="0">
                <a:solidFill>
                  <a:srgbClr val="D1D5DB"/>
                </a:solidFill>
                <a:latin typeface="Arial"/>
                <a:ea typeface="Arial"/>
                <a:cs typeface="Arial"/>
                <a:sym typeface="Arial"/>
              </a:rPr>
              <a:t>Influence de la 5G sur les Transports</a:t>
            </a:r>
            <a:endParaRPr sz="3200" b="1" i="0" u="none" strike="noStrike" cap="none">
              <a:solidFill>
                <a:srgbClr val="EEECE1"/>
              </a:solidFill>
              <a:latin typeface="Calibri"/>
              <a:ea typeface="Calibri"/>
              <a:cs typeface="Calibri"/>
              <a:sym typeface="Calibri"/>
            </a:endParaRPr>
          </a:p>
        </p:txBody>
      </p:sp>
      <p:sp>
        <p:nvSpPr>
          <p:cNvPr id="255" name="Google Shape;255;p17"/>
          <p:cNvSpPr txBox="1"/>
          <p:nvPr/>
        </p:nvSpPr>
        <p:spPr>
          <a:xfrm>
            <a:off x="1143000" y="5434271"/>
            <a:ext cx="16735235"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fr-FR" sz="4000" b="0" i="0">
                <a:solidFill>
                  <a:srgbClr val="D1D5DB"/>
                </a:solidFill>
                <a:latin typeface="Arial"/>
                <a:ea typeface="Arial"/>
                <a:cs typeface="Arial"/>
                <a:sym typeface="Arial"/>
              </a:rPr>
              <a:t>La faible latence de la 5G révolutionne le contrôle en temps réel des véhicules, offrant des avantages significatifs dans le transport collectif. Les gares, en tant que centres de densité de population, intègrent la 5G expérimentale, offrant des garanties de délais supérieures. La 5G promet d'apporter une qualité accrue aux communications entre les trains et les infrastructures de transport collectif.</a:t>
            </a:r>
            <a:endParaRPr sz="4000" b="0" i="0" u="none" strike="noStrike" cap="none">
              <a:solidFill>
                <a:srgbClr val="D1D5DB"/>
              </a:solidFill>
              <a:latin typeface="Arial"/>
              <a:ea typeface="Arial"/>
              <a:cs typeface="Arial"/>
              <a:sym typeface="Arial"/>
            </a:endParaRPr>
          </a:p>
        </p:txBody>
      </p:sp>
      <p:pic>
        <p:nvPicPr>
          <p:cNvPr id="256" name="Google Shape;256;p17" descr="A hand pointing at a location on a globe&#10;&#10;Description automatically generated"/>
          <p:cNvPicPr preferRelativeResize="0"/>
          <p:nvPr/>
        </p:nvPicPr>
        <p:blipFill rotWithShape="1">
          <a:blip r:embed="rId3">
            <a:alphaModFix/>
          </a:blip>
          <a:srcRect/>
          <a:stretch/>
        </p:blipFill>
        <p:spPr>
          <a:xfrm>
            <a:off x="-533400" y="-1397406"/>
            <a:ext cx="6094545" cy="807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2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60"/>
        <p:cNvGrpSpPr/>
        <p:nvPr/>
      </p:nvGrpSpPr>
      <p:grpSpPr>
        <a:xfrm>
          <a:off x="0" y="0"/>
          <a:ext cx="0" cy="0"/>
          <a:chOff x="0" y="0"/>
          <a:chExt cx="0" cy="0"/>
        </a:xfrm>
      </p:grpSpPr>
      <p:sp>
        <p:nvSpPr>
          <p:cNvPr id="261" name="Google Shape;261;p18"/>
          <p:cNvSpPr/>
          <p:nvPr/>
        </p:nvSpPr>
        <p:spPr>
          <a:xfrm>
            <a:off x="2286000" y="2286892"/>
            <a:ext cx="4054316"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05867"/>
              </a:buClr>
              <a:buSzPts val="5400"/>
              <a:buFont typeface="Poppins"/>
              <a:buNone/>
            </a:pPr>
            <a:r>
              <a:rPr lang="fr-FR" sz="5400" b="0" i="0" u="none" strike="noStrike" cap="none">
                <a:solidFill>
                  <a:srgbClr val="205867"/>
                </a:solidFill>
                <a:latin typeface="Poppins"/>
                <a:ea typeface="Poppins"/>
                <a:cs typeface="Poppins"/>
                <a:sym typeface="Poppins"/>
              </a:rPr>
              <a:t>Conclusion</a:t>
            </a:r>
            <a:endParaRPr sz="5400" b="0" i="0" u="none" strike="noStrike" cap="none">
              <a:solidFill>
                <a:srgbClr val="205867"/>
              </a:solidFill>
              <a:latin typeface="Poppins"/>
              <a:ea typeface="Poppins"/>
              <a:cs typeface="Poppins"/>
              <a:sym typeface="Poppins"/>
            </a:endParaRPr>
          </a:p>
        </p:txBody>
      </p:sp>
      <p:sp>
        <p:nvSpPr>
          <p:cNvPr id="262" name="Google Shape;262;p18"/>
          <p:cNvSpPr txBox="1"/>
          <p:nvPr/>
        </p:nvSpPr>
        <p:spPr>
          <a:xfrm>
            <a:off x="5867400" y="48387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18"/>
          <p:cNvSpPr txBox="1"/>
          <p:nvPr/>
        </p:nvSpPr>
        <p:spPr>
          <a:xfrm>
            <a:off x="1303257" y="4076700"/>
            <a:ext cx="7535943"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Poppins"/>
                <a:ea typeface="Poppins"/>
                <a:cs typeface="Poppins"/>
                <a:sym typeface="Poppins"/>
              </a:rPr>
              <a:t>En résumé, la 5G n'est pas seulement une avancée dans les communications, mais une révolution technologique. Ses caractéristiques exceptionnelles redéfinissent l'avenir de l'industrie, de la logistique, de l'agriculture, de la médecine et des transports. Malgré des défis à relever, la 5G promet une ère où la connectivité sans fil devient l'épine dorsale de notre quotidien, catalysant l'innovation et l'efficacité. Ce projet a exploré les possibilités infinies de la 5G, soulignant son rôle crucial dans la construction du monde connecté de demain.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64" name="Google Shape;264;p18" descr="A computer and a computer&#10;&#10;Description automatically generated with medium confidence"/>
          <p:cNvPicPr preferRelativeResize="0"/>
          <p:nvPr/>
        </p:nvPicPr>
        <p:blipFill rotWithShape="1">
          <a:blip r:embed="rId3">
            <a:alphaModFix/>
          </a:blip>
          <a:srcRect/>
          <a:stretch/>
        </p:blipFill>
        <p:spPr>
          <a:xfrm>
            <a:off x="6699468" y="782082"/>
            <a:ext cx="10363200" cy="7772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2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68"/>
        <p:cNvGrpSpPr/>
        <p:nvPr/>
      </p:nvGrpSpPr>
      <p:grpSpPr>
        <a:xfrm>
          <a:off x="0" y="0"/>
          <a:ext cx="0" cy="0"/>
          <a:chOff x="0" y="0"/>
          <a:chExt cx="0" cy="0"/>
        </a:xfrm>
      </p:grpSpPr>
      <p:sp>
        <p:nvSpPr>
          <p:cNvPr id="269" name="Google Shape;269;p19"/>
          <p:cNvSpPr txBox="1"/>
          <p:nvPr/>
        </p:nvSpPr>
        <p:spPr>
          <a:xfrm>
            <a:off x="1083464" y="1337979"/>
            <a:ext cx="10336162" cy="13849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fr-FR" sz="9000" b="1">
                <a:solidFill>
                  <a:srgbClr val="FFFFFF"/>
                </a:solidFill>
                <a:latin typeface="Poppins"/>
                <a:ea typeface="Poppins"/>
                <a:cs typeface="Poppins"/>
                <a:sym typeface="Poppins"/>
              </a:rPr>
              <a:t>Les sources :</a:t>
            </a:r>
            <a:endParaRPr/>
          </a:p>
        </p:txBody>
      </p:sp>
      <p:sp>
        <p:nvSpPr>
          <p:cNvPr id="270" name="Google Shape;270;p19"/>
          <p:cNvSpPr/>
          <p:nvPr/>
        </p:nvSpPr>
        <p:spPr>
          <a:xfrm>
            <a:off x="9144000" y="-1400753"/>
            <a:ext cx="7160084" cy="5477464"/>
          </a:xfrm>
          <a:custGeom>
            <a:avLst/>
            <a:gdLst/>
            <a:ahLst/>
            <a:cxnLst/>
            <a:rect l="l" t="t" r="r" b="b"/>
            <a:pathLst>
              <a:path w="7160084" h="5477464" extrusionOk="0">
                <a:moveTo>
                  <a:pt x="0" y="0"/>
                </a:moveTo>
                <a:lnTo>
                  <a:pt x="7160084" y="0"/>
                </a:lnTo>
                <a:lnTo>
                  <a:pt x="7160084" y="5477464"/>
                </a:lnTo>
                <a:lnTo>
                  <a:pt x="0" y="547746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19"/>
          <p:cNvSpPr/>
          <p:nvPr/>
        </p:nvSpPr>
        <p:spPr>
          <a:xfrm rot="-7698346" flipH="1">
            <a:off x="14309952" y="2598981"/>
            <a:ext cx="2866797" cy="2955461"/>
          </a:xfrm>
          <a:custGeom>
            <a:avLst/>
            <a:gdLst/>
            <a:ahLst/>
            <a:cxnLst/>
            <a:rect l="l" t="t" r="r" b="b"/>
            <a:pathLst>
              <a:path w="2866797" h="2955461" extrusionOk="0">
                <a:moveTo>
                  <a:pt x="2866796" y="0"/>
                </a:moveTo>
                <a:lnTo>
                  <a:pt x="0" y="0"/>
                </a:lnTo>
                <a:lnTo>
                  <a:pt x="0" y="2955460"/>
                </a:lnTo>
                <a:lnTo>
                  <a:pt x="2866796" y="2955460"/>
                </a:lnTo>
                <a:lnTo>
                  <a:pt x="2866796"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19"/>
          <p:cNvSpPr txBox="1"/>
          <p:nvPr/>
        </p:nvSpPr>
        <p:spPr>
          <a:xfrm>
            <a:off x="1371600" y="3314700"/>
            <a:ext cx="9906000" cy="5078313"/>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D1D5DB"/>
              </a:buClr>
              <a:buSzPts val="1800"/>
              <a:buFont typeface="Calibri"/>
              <a:buAutoNum type="arabicPeriod"/>
            </a:pPr>
            <a:r>
              <a:rPr lang="fr-FR" sz="1800" b="0" i="0">
                <a:solidFill>
                  <a:srgbClr val="D1D5DB"/>
                </a:solidFill>
                <a:latin typeface="Poppins"/>
                <a:ea typeface="Poppins"/>
                <a:cs typeface="Poppins"/>
                <a:sym typeface="Poppins"/>
              </a:rPr>
              <a:t>Documents techniques et livres blancs d'organisations de normalisation des télécommunications telles que l'Union internationale des télécommunications (UIT) et le 3rd Génération Partnership Project (3GPP).</a:t>
            </a:r>
            <a:endParaRPr/>
          </a:p>
          <a:p>
            <a:pPr marL="0" marR="0" lvl="0" indent="-114300" algn="l" rtl="0">
              <a:spcBef>
                <a:spcPts val="0"/>
              </a:spcBef>
              <a:spcAft>
                <a:spcPts val="0"/>
              </a:spcAft>
              <a:buClr>
                <a:srgbClr val="D1D5DB"/>
              </a:buClr>
              <a:buSzPts val="1800"/>
              <a:buFont typeface="Calibri"/>
              <a:buAutoNum type="arabicPeriod"/>
            </a:pPr>
            <a:r>
              <a:rPr lang="fr-FR" sz="1800" b="0" i="0">
                <a:solidFill>
                  <a:srgbClr val="D1D5DB"/>
                </a:solidFill>
                <a:latin typeface="Poppins"/>
                <a:ea typeface="Poppins"/>
                <a:cs typeface="Poppins"/>
                <a:sym typeface="Poppins"/>
              </a:rPr>
              <a:t>Articles publiés et articles de recherche provenant de revues spécialisées et de conférences traitant de la technologie 5G.</a:t>
            </a:r>
            <a:endParaRPr/>
          </a:p>
          <a:p>
            <a:pPr marL="0" marR="0" lvl="0" indent="-114300" algn="l" rtl="0">
              <a:spcBef>
                <a:spcPts val="0"/>
              </a:spcBef>
              <a:spcAft>
                <a:spcPts val="0"/>
              </a:spcAft>
              <a:buClr>
                <a:srgbClr val="D1D5DB"/>
              </a:buClr>
              <a:buSzPts val="1800"/>
              <a:buFont typeface="Calibri"/>
              <a:buAutoNum type="arabicPeriod"/>
            </a:pPr>
            <a:r>
              <a:rPr lang="fr-FR" sz="1800" b="0" i="0">
                <a:solidFill>
                  <a:srgbClr val="D1D5DB"/>
                </a:solidFill>
                <a:latin typeface="Poppins"/>
                <a:ea typeface="Poppins"/>
                <a:cs typeface="Poppins"/>
                <a:sym typeface="Poppins"/>
              </a:rPr>
              <a:t>Rapports sectoriels et documentation provenant d'entreprises de télécommunications et de fournisseurs de technologies impliqués dans le développement et le déploiement des réseaux 5G.</a:t>
            </a:r>
            <a:endParaRPr sz="1800">
              <a:solidFill>
                <a:srgbClr val="D1D5DB"/>
              </a:solidFill>
              <a:latin typeface="Poppins"/>
              <a:ea typeface="Poppins"/>
              <a:cs typeface="Poppins"/>
              <a:sym typeface="Poppins"/>
            </a:endParaRPr>
          </a:p>
          <a:p>
            <a:pPr marL="0" marR="0" lvl="0" indent="0" algn="l" rtl="0">
              <a:spcBef>
                <a:spcPts val="0"/>
              </a:spcBef>
              <a:spcAft>
                <a:spcPts val="0"/>
              </a:spcAft>
              <a:buClr>
                <a:schemeClr val="dk1"/>
              </a:buClr>
              <a:buSzPts val="1800"/>
              <a:buFont typeface="Calibri"/>
              <a:buNone/>
            </a:pPr>
            <a:endParaRPr sz="1800" b="0" i="0">
              <a:solidFill>
                <a:srgbClr val="D1D5DB"/>
              </a:solidFill>
              <a:latin typeface="Poppins"/>
              <a:ea typeface="Poppins"/>
              <a:cs typeface="Poppins"/>
              <a:sym typeface="Poppins"/>
            </a:endParaRPr>
          </a:p>
          <a:p>
            <a:pPr marL="0" marR="0" lvl="0" indent="0" algn="l" rtl="0">
              <a:spcBef>
                <a:spcPts val="0"/>
              </a:spcBef>
              <a:spcAft>
                <a:spcPts val="0"/>
              </a:spcAft>
              <a:buClr>
                <a:schemeClr val="dk1"/>
              </a:buClr>
              <a:buSzPts val="1800"/>
              <a:buFont typeface="Calibri"/>
              <a:buNone/>
            </a:pPr>
            <a:endParaRPr sz="1800" b="0" i="0">
              <a:solidFill>
                <a:srgbClr val="D1D5DB"/>
              </a:solidFill>
              <a:latin typeface="Poppins"/>
              <a:ea typeface="Poppins"/>
              <a:cs typeface="Poppins"/>
              <a:sym typeface="Poppins"/>
            </a:endParaRPr>
          </a:p>
          <a:p>
            <a:pPr marL="0" marR="0" lvl="0" indent="-114300" algn="l" rtl="0">
              <a:spcBef>
                <a:spcPts val="0"/>
              </a:spcBef>
              <a:spcAft>
                <a:spcPts val="0"/>
              </a:spcAft>
              <a:buClr>
                <a:srgbClr val="D1D5DB"/>
              </a:buClr>
              <a:buSzPts val="1800"/>
              <a:buFont typeface="Calibri"/>
              <a:buAutoNum type="arabicPeriod"/>
            </a:pPr>
            <a:r>
              <a:rPr lang="fr-FR" sz="1800" b="0" i="0">
                <a:solidFill>
                  <a:srgbClr val="D1D5DB"/>
                </a:solidFill>
                <a:latin typeface="Poppins"/>
                <a:ea typeface="Poppins"/>
                <a:cs typeface="Poppins"/>
                <a:sym typeface="Poppins"/>
              </a:rPr>
              <a:t>Actualités technologiques générales et mises à jour liées à l'évolution des réseaux de cohttps://www.thalesgroup.com/fr/europe/france/dis/mobile/inspiration/5g : thalesgroup.com</a:t>
            </a:r>
            <a:endParaRPr/>
          </a:p>
          <a:p>
            <a:pPr marL="0" marR="0" lvl="0" indent="-114300" algn="l" rtl="0">
              <a:spcBef>
                <a:spcPts val="0"/>
              </a:spcBef>
              <a:spcAft>
                <a:spcPts val="0"/>
              </a:spcAft>
              <a:buClr>
                <a:srgbClr val="D1D5DB"/>
              </a:buClr>
              <a:buSzPts val="1800"/>
              <a:buFont typeface="Calibri"/>
              <a:buAutoNum type="arabicPeriod"/>
            </a:pPr>
            <a:r>
              <a:rPr lang="fr-FR" sz="1800" b="0" i="0">
                <a:solidFill>
                  <a:srgbClr val="D1D5DB"/>
                </a:solidFill>
                <a:latin typeface="Poppins"/>
                <a:ea typeface="Poppins"/>
                <a:cs typeface="Poppins"/>
                <a:sym typeface="Poppins"/>
              </a:rPr>
              <a:t>https://theconversation.com/quelles-seront-les-applications-concretes-de-la-5g-170843 : the conversation.com</a:t>
            </a:r>
            <a:endParaRPr/>
          </a:p>
          <a:p>
            <a:pPr marL="0" marR="0" lvl="0" indent="-114300" algn="l" rtl="0">
              <a:spcBef>
                <a:spcPts val="0"/>
              </a:spcBef>
              <a:spcAft>
                <a:spcPts val="0"/>
              </a:spcAft>
              <a:buClr>
                <a:srgbClr val="D1D5DB"/>
              </a:buClr>
              <a:buSzPts val="1800"/>
              <a:buFont typeface="Calibri"/>
              <a:buAutoNum type="arabicPeriod"/>
            </a:pPr>
            <a:r>
              <a:rPr lang="fr-FR" sz="1800" b="0" i="0">
                <a:solidFill>
                  <a:srgbClr val="D1D5DB"/>
                </a:solidFill>
                <a:latin typeface="Poppins"/>
                <a:ea typeface="Poppins"/>
                <a:cs typeface="Poppins"/>
                <a:sym typeface="Poppins"/>
              </a:rPr>
              <a:t>https://www.matooma.com/fr/s-informer/actualites-iot-m2m/5g-nouvelle-generation-nouveaux-usages : matoma.commmunication sans fil.</a:t>
            </a:r>
            <a:endParaRPr/>
          </a:p>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92"/>
        <p:cNvGrpSpPr/>
        <p:nvPr/>
      </p:nvGrpSpPr>
      <p:grpSpPr>
        <a:xfrm>
          <a:off x="0" y="0"/>
          <a:ext cx="0" cy="0"/>
          <a:chOff x="0" y="0"/>
          <a:chExt cx="0" cy="0"/>
        </a:xfrm>
      </p:grpSpPr>
      <p:sp>
        <p:nvSpPr>
          <p:cNvPr id="93" name="Google Shape;93;p2"/>
          <p:cNvSpPr/>
          <p:nvPr/>
        </p:nvSpPr>
        <p:spPr>
          <a:xfrm>
            <a:off x="6613130" y="1328132"/>
            <a:ext cx="1901285" cy="6700564"/>
          </a:xfrm>
          <a:custGeom>
            <a:avLst/>
            <a:gdLst/>
            <a:ahLst/>
            <a:cxnLst/>
            <a:rect l="l" t="t" r="r" b="b"/>
            <a:pathLst>
              <a:path w="1901285" h="6700564" extrusionOk="0">
                <a:moveTo>
                  <a:pt x="0" y="0"/>
                </a:moveTo>
                <a:lnTo>
                  <a:pt x="1901285" y="0"/>
                </a:lnTo>
                <a:lnTo>
                  <a:pt x="1901285" y="6700564"/>
                </a:lnTo>
                <a:lnTo>
                  <a:pt x="0" y="670056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94" name="Google Shape;94;p2"/>
          <p:cNvGraphicFramePr/>
          <p:nvPr/>
        </p:nvGraphicFramePr>
        <p:xfrm>
          <a:off x="10654120" y="3914233"/>
          <a:ext cx="3000000" cy="3000000"/>
        </p:xfrm>
        <a:graphic>
          <a:graphicData uri="http://schemas.openxmlformats.org/drawingml/2006/table">
            <a:tbl>
              <a:tblPr>
                <a:noFill/>
                <a:tableStyleId>{8535CE71-39A5-4E4E-80A9-D8A1DFB80D3E}</a:tableStyleId>
              </a:tblPr>
              <a:tblGrid>
                <a:gridCol w="4732225">
                  <a:extLst>
                    <a:ext uri="{9D8B030D-6E8A-4147-A177-3AD203B41FA5}">
                      <a16:colId xmlns:a16="http://schemas.microsoft.com/office/drawing/2014/main" val="20000"/>
                    </a:ext>
                  </a:extLst>
                </a:gridCol>
              </a:tblGrid>
              <a:tr h="45725">
                <a:tc>
                  <a:txBody>
                    <a:bodyPr/>
                    <a:lstStyle/>
                    <a:p>
                      <a:pPr marL="0" marR="0" lvl="0" indent="0" algn="l" rtl="0">
                        <a:lnSpc>
                          <a:spcPct val="318090"/>
                        </a:lnSpc>
                        <a:spcBef>
                          <a:spcPts val="0"/>
                        </a:spcBef>
                        <a:spcAft>
                          <a:spcPts val="0"/>
                        </a:spcAft>
                        <a:buNone/>
                      </a:pPr>
                      <a:endParaRPr sz="1100" u="none" strike="noStrike" cap="none"/>
                    </a:p>
                  </a:txBody>
                  <a:tcPr marL="0" marR="0" marT="0" marB="0" anchor="ctr">
                    <a:lnL w="9525" cap="flat" cmpd="sng">
                      <a:solidFill>
                        <a:srgbClr val="10B5BF"/>
                      </a:solidFill>
                      <a:prstDash val="solid"/>
                      <a:round/>
                      <a:headEnd type="none" w="sm" len="sm"/>
                      <a:tailEnd type="none" w="sm" len="sm"/>
                    </a:lnL>
                    <a:lnR w="9525" cap="flat" cmpd="sng">
                      <a:solidFill>
                        <a:srgbClr val="10B5BF"/>
                      </a:solidFill>
                      <a:prstDash val="solid"/>
                      <a:round/>
                      <a:headEnd type="none" w="sm" len="sm"/>
                      <a:tailEnd type="none" w="sm" len="sm"/>
                    </a:lnR>
                    <a:lnT w="9525" cap="flat" cmpd="sng">
                      <a:solidFill>
                        <a:srgbClr val="10B5BF"/>
                      </a:solidFill>
                      <a:prstDash val="solid"/>
                      <a:round/>
                      <a:headEnd type="none" w="sm" len="sm"/>
                      <a:tailEnd type="none" w="sm" len="sm"/>
                    </a:lnT>
                    <a:lnB w="19050" cap="flat" cmpd="sng">
                      <a:solidFill>
                        <a:srgbClr val="10B5B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95" name="Google Shape;95;p2"/>
          <p:cNvGrpSpPr/>
          <p:nvPr/>
        </p:nvGrpSpPr>
        <p:grpSpPr>
          <a:xfrm>
            <a:off x="1638300" y="1694119"/>
            <a:ext cx="6077873" cy="4154984"/>
            <a:chOff x="0" y="0"/>
            <a:chExt cx="8103830" cy="5539978"/>
          </a:xfrm>
        </p:grpSpPr>
        <p:sp>
          <p:nvSpPr>
            <p:cNvPr id="96" name="Google Shape;96;p2"/>
            <p:cNvSpPr txBox="1"/>
            <p:nvPr/>
          </p:nvSpPr>
          <p:spPr>
            <a:xfrm>
              <a:off x="0" y="4495218"/>
              <a:ext cx="8103830" cy="61912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sz="3000">
                <a:solidFill>
                  <a:srgbClr val="FFFFFF"/>
                </a:solidFill>
                <a:latin typeface="Poppins Medium"/>
                <a:ea typeface="Poppins Medium"/>
                <a:cs typeface="Poppins Medium"/>
                <a:sym typeface="Poppins Medium"/>
              </a:endParaRPr>
            </a:p>
          </p:txBody>
        </p:sp>
        <p:sp>
          <p:nvSpPr>
            <p:cNvPr id="97" name="Google Shape;97;p2"/>
            <p:cNvSpPr txBox="1"/>
            <p:nvPr/>
          </p:nvSpPr>
          <p:spPr>
            <a:xfrm>
              <a:off x="0" y="0"/>
              <a:ext cx="8103830" cy="553997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fr-FR" sz="9000" b="1">
                  <a:solidFill>
                    <a:srgbClr val="FFFFFF"/>
                  </a:solidFill>
                  <a:latin typeface="Poppins"/>
                  <a:ea typeface="Poppins"/>
                  <a:cs typeface="Poppins"/>
                  <a:sym typeface="Poppins"/>
                </a:rPr>
                <a:t>Le plan du</a:t>
              </a:r>
              <a:endParaRPr/>
            </a:p>
            <a:p>
              <a:pPr marL="0" marR="0" lvl="0" indent="0" algn="l" rtl="0">
                <a:lnSpc>
                  <a:spcPct val="120000"/>
                </a:lnSpc>
                <a:spcBef>
                  <a:spcPts val="0"/>
                </a:spcBef>
                <a:spcAft>
                  <a:spcPts val="0"/>
                </a:spcAft>
                <a:buNone/>
              </a:pPr>
              <a:r>
                <a:rPr lang="fr-FR" sz="9000" b="1">
                  <a:solidFill>
                    <a:srgbClr val="FFFFFF"/>
                  </a:solidFill>
                  <a:latin typeface="Poppins"/>
                  <a:ea typeface="Poppins"/>
                  <a:cs typeface="Poppins"/>
                  <a:sym typeface="Poppins"/>
                </a:rPr>
                <a:t>Projet</a:t>
              </a:r>
              <a:endParaRPr/>
            </a:p>
          </p:txBody>
        </p:sp>
      </p:grpSp>
      <p:sp>
        <p:nvSpPr>
          <p:cNvPr id="98" name="Google Shape;98;p2"/>
          <p:cNvSpPr/>
          <p:nvPr/>
        </p:nvSpPr>
        <p:spPr>
          <a:xfrm>
            <a:off x="10654119" y="3478150"/>
            <a:ext cx="47322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800" b="1" cap="none">
                <a:solidFill>
                  <a:srgbClr val="FEFEFE"/>
                </a:solidFill>
                <a:latin typeface="Calibri"/>
                <a:ea typeface="Calibri"/>
                <a:cs typeface="Calibri"/>
                <a:sym typeface="Calibri"/>
              </a:rPr>
              <a:t> Caractéristiques de la 5G</a:t>
            </a:r>
            <a:endParaRPr sz="2800" b="1" cap="none">
              <a:solidFill>
                <a:srgbClr val="FEFEFE"/>
              </a:solidFill>
              <a:latin typeface="Calibri"/>
              <a:ea typeface="Calibri"/>
              <a:cs typeface="Calibri"/>
              <a:sym typeface="Calibri"/>
            </a:endParaRPr>
          </a:p>
        </p:txBody>
      </p:sp>
      <p:graphicFrame>
        <p:nvGraphicFramePr>
          <p:cNvPr id="99" name="Google Shape;99;p2"/>
          <p:cNvGraphicFramePr/>
          <p:nvPr/>
        </p:nvGraphicFramePr>
        <p:xfrm>
          <a:off x="10639110" y="4983413"/>
          <a:ext cx="3000000" cy="3000000"/>
        </p:xfrm>
        <a:graphic>
          <a:graphicData uri="http://schemas.openxmlformats.org/drawingml/2006/table">
            <a:tbl>
              <a:tblPr>
                <a:noFill/>
                <a:tableStyleId>{8535CE71-39A5-4E4E-80A9-D8A1DFB80D3E}</a:tableStyleId>
              </a:tblPr>
              <a:tblGrid>
                <a:gridCol w="4732225">
                  <a:extLst>
                    <a:ext uri="{9D8B030D-6E8A-4147-A177-3AD203B41FA5}">
                      <a16:colId xmlns:a16="http://schemas.microsoft.com/office/drawing/2014/main" val="20000"/>
                    </a:ext>
                  </a:extLst>
                </a:gridCol>
              </a:tblGrid>
              <a:tr h="45725">
                <a:tc>
                  <a:txBody>
                    <a:bodyPr/>
                    <a:lstStyle/>
                    <a:p>
                      <a:pPr marL="0" marR="0" lvl="0" indent="0" algn="l" rtl="0">
                        <a:lnSpc>
                          <a:spcPct val="318090"/>
                        </a:lnSpc>
                        <a:spcBef>
                          <a:spcPts val="0"/>
                        </a:spcBef>
                        <a:spcAft>
                          <a:spcPts val="0"/>
                        </a:spcAft>
                        <a:buNone/>
                      </a:pPr>
                      <a:endParaRPr sz="1100" u="none" strike="noStrike" cap="none"/>
                    </a:p>
                  </a:txBody>
                  <a:tcPr marL="0" marR="0" marT="0" marB="0" anchor="ctr">
                    <a:lnL w="9525" cap="flat" cmpd="sng">
                      <a:solidFill>
                        <a:srgbClr val="10B5BF"/>
                      </a:solidFill>
                      <a:prstDash val="solid"/>
                      <a:round/>
                      <a:headEnd type="none" w="sm" len="sm"/>
                      <a:tailEnd type="none" w="sm" len="sm"/>
                    </a:lnL>
                    <a:lnR w="9525" cap="flat" cmpd="sng">
                      <a:solidFill>
                        <a:srgbClr val="10B5BF"/>
                      </a:solidFill>
                      <a:prstDash val="solid"/>
                      <a:round/>
                      <a:headEnd type="none" w="sm" len="sm"/>
                      <a:tailEnd type="none" w="sm" len="sm"/>
                    </a:lnR>
                    <a:lnT w="9525" cap="flat" cmpd="sng">
                      <a:solidFill>
                        <a:srgbClr val="10B5BF"/>
                      </a:solidFill>
                      <a:prstDash val="solid"/>
                      <a:round/>
                      <a:headEnd type="none" w="sm" len="sm"/>
                      <a:tailEnd type="none" w="sm" len="sm"/>
                    </a:lnT>
                    <a:lnB w="19050" cap="flat" cmpd="sng">
                      <a:solidFill>
                        <a:srgbClr val="10B5B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0" name="Google Shape;100;p2"/>
          <p:cNvSpPr/>
          <p:nvPr/>
        </p:nvSpPr>
        <p:spPr>
          <a:xfrm>
            <a:off x="10659581" y="4399693"/>
            <a:ext cx="473222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600" b="1" cap="none">
                <a:solidFill>
                  <a:srgbClr val="FEFEFE"/>
                </a:solidFill>
                <a:latin typeface="Calibri"/>
                <a:ea typeface="Calibri"/>
                <a:cs typeface="Calibri"/>
                <a:sym typeface="Calibri"/>
              </a:rPr>
              <a:t>Architecture de la 5G</a:t>
            </a:r>
            <a:endParaRPr/>
          </a:p>
        </p:txBody>
      </p:sp>
      <p:graphicFrame>
        <p:nvGraphicFramePr>
          <p:cNvPr id="101" name="Google Shape;101;p2"/>
          <p:cNvGraphicFramePr/>
          <p:nvPr/>
        </p:nvGraphicFramePr>
        <p:xfrm>
          <a:off x="10668002" y="5867543"/>
          <a:ext cx="3000000" cy="3000000"/>
        </p:xfrm>
        <a:graphic>
          <a:graphicData uri="http://schemas.openxmlformats.org/drawingml/2006/table">
            <a:tbl>
              <a:tblPr>
                <a:noFill/>
                <a:tableStyleId>{8535CE71-39A5-4E4E-80A9-D8A1DFB80D3E}</a:tableStyleId>
              </a:tblPr>
              <a:tblGrid>
                <a:gridCol w="4732225">
                  <a:extLst>
                    <a:ext uri="{9D8B030D-6E8A-4147-A177-3AD203B41FA5}">
                      <a16:colId xmlns:a16="http://schemas.microsoft.com/office/drawing/2014/main" val="20000"/>
                    </a:ext>
                  </a:extLst>
                </a:gridCol>
              </a:tblGrid>
              <a:tr h="45725">
                <a:tc>
                  <a:txBody>
                    <a:bodyPr/>
                    <a:lstStyle/>
                    <a:p>
                      <a:pPr marL="0" marR="0" lvl="0" indent="0" algn="l" rtl="0">
                        <a:lnSpc>
                          <a:spcPct val="318090"/>
                        </a:lnSpc>
                        <a:spcBef>
                          <a:spcPts val="0"/>
                        </a:spcBef>
                        <a:spcAft>
                          <a:spcPts val="0"/>
                        </a:spcAft>
                        <a:buNone/>
                      </a:pPr>
                      <a:endParaRPr sz="1100" u="none" strike="noStrike" cap="none"/>
                    </a:p>
                  </a:txBody>
                  <a:tcPr marL="0" marR="0" marT="0" marB="0" anchor="ctr">
                    <a:lnL w="9525" cap="flat" cmpd="sng">
                      <a:solidFill>
                        <a:srgbClr val="10B5BF"/>
                      </a:solidFill>
                      <a:prstDash val="solid"/>
                      <a:round/>
                      <a:headEnd type="none" w="sm" len="sm"/>
                      <a:tailEnd type="none" w="sm" len="sm"/>
                    </a:lnL>
                    <a:lnR w="9525" cap="flat" cmpd="sng">
                      <a:solidFill>
                        <a:srgbClr val="10B5BF"/>
                      </a:solidFill>
                      <a:prstDash val="solid"/>
                      <a:round/>
                      <a:headEnd type="none" w="sm" len="sm"/>
                      <a:tailEnd type="none" w="sm" len="sm"/>
                    </a:lnR>
                    <a:lnT w="9525" cap="flat" cmpd="sng">
                      <a:solidFill>
                        <a:srgbClr val="10B5BF"/>
                      </a:solidFill>
                      <a:prstDash val="solid"/>
                      <a:round/>
                      <a:headEnd type="none" w="sm" len="sm"/>
                      <a:tailEnd type="none" w="sm" len="sm"/>
                    </a:lnT>
                    <a:lnB w="19050" cap="flat" cmpd="sng">
                      <a:solidFill>
                        <a:srgbClr val="10B5B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2" name="Google Shape;102;p2"/>
          <p:cNvSpPr/>
          <p:nvPr/>
        </p:nvSpPr>
        <p:spPr>
          <a:xfrm>
            <a:off x="10668000" y="5565849"/>
            <a:ext cx="473222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b="1" cap="none">
                <a:solidFill>
                  <a:srgbClr val="FEFEFE"/>
                </a:solidFill>
                <a:latin typeface="Calibri"/>
                <a:ea typeface="Calibri"/>
                <a:cs typeface="Calibri"/>
                <a:sym typeface="Calibri"/>
              </a:rPr>
              <a:t>Applications de la 5G</a:t>
            </a:r>
            <a:endParaRPr/>
          </a:p>
        </p:txBody>
      </p:sp>
      <p:graphicFrame>
        <p:nvGraphicFramePr>
          <p:cNvPr id="103" name="Google Shape;103;p2"/>
          <p:cNvGraphicFramePr/>
          <p:nvPr/>
        </p:nvGraphicFramePr>
        <p:xfrm>
          <a:off x="10737377" y="2695256"/>
          <a:ext cx="3000000" cy="3000000"/>
        </p:xfrm>
        <a:graphic>
          <a:graphicData uri="http://schemas.openxmlformats.org/drawingml/2006/table">
            <a:tbl>
              <a:tblPr>
                <a:noFill/>
                <a:tableStyleId>{8535CE71-39A5-4E4E-80A9-D8A1DFB80D3E}</a:tableStyleId>
              </a:tblPr>
              <a:tblGrid>
                <a:gridCol w="4732225">
                  <a:extLst>
                    <a:ext uri="{9D8B030D-6E8A-4147-A177-3AD203B41FA5}">
                      <a16:colId xmlns:a16="http://schemas.microsoft.com/office/drawing/2014/main" val="20000"/>
                    </a:ext>
                  </a:extLst>
                </a:gridCol>
              </a:tblGrid>
              <a:tr h="45725">
                <a:tc>
                  <a:txBody>
                    <a:bodyPr/>
                    <a:lstStyle/>
                    <a:p>
                      <a:pPr marL="0" marR="0" lvl="0" indent="0" algn="l" rtl="0">
                        <a:lnSpc>
                          <a:spcPct val="318090"/>
                        </a:lnSpc>
                        <a:spcBef>
                          <a:spcPts val="0"/>
                        </a:spcBef>
                        <a:spcAft>
                          <a:spcPts val="0"/>
                        </a:spcAft>
                        <a:buNone/>
                      </a:pPr>
                      <a:endParaRPr sz="1100" u="none" strike="noStrike" cap="none"/>
                    </a:p>
                  </a:txBody>
                  <a:tcPr marL="0" marR="0" marT="0" marB="0" anchor="ctr">
                    <a:lnL w="9525" cap="flat" cmpd="sng">
                      <a:solidFill>
                        <a:srgbClr val="10B5BF"/>
                      </a:solidFill>
                      <a:prstDash val="solid"/>
                      <a:round/>
                      <a:headEnd type="none" w="sm" len="sm"/>
                      <a:tailEnd type="none" w="sm" len="sm"/>
                    </a:lnL>
                    <a:lnR w="9525" cap="flat" cmpd="sng">
                      <a:solidFill>
                        <a:srgbClr val="10B5BF"/>
                      </a:solidFill>
                      <a:prstDash val="solid"/>
                      <a:round/>
                      <a:headEnd type="none" w="sm" len="sm"/>
                      <a:tailEnd type="none" w="sm" len="sm"/>
                    </a:lnR>
                    <a:lnT w="9525" cap="flat" cmpd="sng">
                      <a:solidFill>
                        <a:srgbClr val="10B5BF"/>
                      </a:solidFill>
                      <a:prstDash val="solid"/>
                      <a:round/>
                      <a:headEnd type="none" w="sm" len="sm"/>
                      <a:tailEnd type="none" w="sm" len="sm"/>
                    </a:lnT>
                    <a:lnB w="19050" cap="flat" cmpd="sng">
                      <a:solidFill>
                        <a:srgbClr val="10B5B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4" name="Google Shape;104;p2"/>
          <p:cNvSpPr/>
          <p:nvPr/>
        </p:nvSpPr>
        <p:spPr>
          <a:xfrm>
            <a:off x="10668000" y="2171700"/>
            <a:ext cx="473222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4000" b="1" cap="none">
                <a:solidFill>
                  <a:srgbClr val="FEFEFE"/>
                </a:solidFill>
                <a:latin typeface="Calibri"/>
                <a:ea typeface="Calibri"/>
                <a:cs typeface="Calibri"/>
                <a:sym typeface="Calibri"/>
              </a:rPr>
              <a:t>Introduction</a:t>
            </a:r>
            <a:endParaRPr/>
          </a:p>
        </p:txBody>
      </p:sp>
      <p:graphicFrame>
        <p:nvGraphicFramePr>
          <p:cNvPr id="105" name="Google Shape;105;p2"/>
          <p:cNvGraphicFramePr/>
          <p:nvPr/>
        </p:nvGraphicFramePr>
        <p:xfrm>
          <a:off x="10683240" y="6925640"/>
          <a:ext cx="3000000" cy="3000000"/>
        </p:xfrm>
        <a:graphic>
          <a:graphicData uri="http://schemas.openxmlformats.org/drawingml/2006/table">
            <a:tbl>
              <a:tblPr>
                <a:noFill/>
                <a:tableStyleId>{8535CE71-39A5-4E4E-80A9-D8A1DFB80D3E}</a:tableStyleId>
              </a:tblPr>
              <a:tblGrid>
                <a:gridCol w="4732225">
                  <a:extLst>
                    <a:ext uri="{9D8B030D-6E8A-4147-A177-3AD203B41FA5}">
                      <a16:colId xmlns:a16="http://schemas.microsoft.com/office/drawing/2014/main" val="20000"/>
                    </a:ext>
                  </a:extLst>
                </a:gridCol>
              </a:tblGrid>
              <a:tr h="45725">
                <a:tc>
                  <a:txBody>
                    <a:bodyPr/>
                    <a:lstStyle/>
                    <a:p>
                      <a:pPr marL="0" marR="0" lvl="0" indent="0" algn="l" rtl="0">
                        <a:lnSpc>
                          <a:spcPct val="318090"/>
                        </a:lnSpc>
                        <a:spcBef>
                          <a:spcPts val="0"/>
                        </a:spcBef>
                        <a:spcAft>
                          <a:spcPts val="0"/>
                        </a:spcAft>
                        <a:buNone/>
                      </a:pPr>
                      <a:endParaRPr sz="1100" u="none" strike="noStrike" cap="none"/>
                    </a:p>
                  </a:txBody>
                  <a:tcPr marL="0" marR="0" marT="0" marB="0" anchor="ctr">
                    <a:lnL w="9525" cap="flat" cmpd="sng">
                      <a:solidFill>
                        <a:srgbClr val="10B5BF"/>
                      </a:solidFill>
                      <a:prstDash val="solid"/>
                      <a:round/>
                      <a:headEnd type="none" w="sm" len="sm"/>
                      <a:tailEnd type="none" w="sm" len="sm"/>
                    </a:lnL>
                    <a:lnR w="9525" cap="flat" cmpd="sng">
                      <a:solidFill>
                        <a:srgbClr val="10B5BF"/>
                      </a:solidFill>
                      <a:prstDash val="solid"/>
                      <a:round/>
                      <a:headEnd type="none" w="sm" len="sm"/>
                      <a:tailEnd type="none" w="sm" len="sm"/>
                    </a:lnR>
                    <a:lnT w="9525" cap="flat" cmpd="sng">
                      <a:solidFill>
                        <a:srgbClr val="10B5BF"/>
                      </a:solidFill>
                      <a:prstDash val="solid"/>
                      <a:round/>
                      <a:headEnd type="none" w="sm" len="sm"/>
                      <a:tailEnd type="none" w="sm" len="sm"/>
                    </a:lnT>
                    <a:lnB w="19050" cap="flat" cmpd="sng">
                      <a:solidFill>
                        <a:srgbClr val="10B5B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06" name="Google Shape;106;p2"/>
          <p:cNvSpPr/>
          <p:nvPr/>
        </p:nvSpPr>
        <p:spPr>
          <a:xfrm>
            <a:off x="10683241" y="6502662"/>
            <a:ext cx="4732221"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4800" b="1" cap="none">
                <a:solidFill>
                  <a:srgbClr val="FEFEFE"/>
                </a:solidFill>
                <a:latin typeface="Calibri"/>
                <a:ea typeface="Calibri"/>
                <a:cs typeface="Calibri"/>
                <a:sym typeface="Calibri"/>
              </a:rPr>
              <a:t>Conclusion</a:t>
            </a:r>
            <a:endParaRPr sz="3200" b="1" cap="none">
              <a:solidFill>
                <a:srgbClr val="FEFEFE"/>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1000"/>
                                        <p:tgtEl>
                                          <p:spTgt spid="104"/>
                                        </p:tgtEl>
                                      </p:cBhvr>
                                    </p:animEffect>
                                  </p:childTnLst>
                                </p:cTn>
                              </p:par>
                              <p:par>
                                <p:cTn id="18" presetID="10" presetClass="entr" presetSubtype="0" fill="hold" nodeType="with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1000"/>
                                        <p:tgtEl>
                                          <p:spTgt spid="10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1000"/>
                                        <p:tgtEl>
                                          <p:spTgt spid="98"/>
                                        </p:tgtEl>
                                      </p:cBhvr>
                                    </p:animEffect>
                                  </p:childTnLst>
                                </p:cTn>
                              </p:par>
                              <p:par>
                                <p:cTn id="26" presetID="10" presetClass="entr" presetSubtype="0" fill="hold" nodeType="with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1000"/>
                                        <p:tgtEl>
                                          <p:spTgt spid="9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1000"/>
                                        <p:tgtEl>
                                          <p:spTgt spid="100"/>
                                        </p:tgtEl>
                                      </p:cBhvr>
                                    </p:animEffect>
                                  </p:childTnLst>
                                </p:cTn>
                              </p:par>
                              <p:par>
                                <p:cTn id="34" presetID="10" presetClass="entr" presetSubtype="0" fill="hold" nodeType="with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fade">
                                      <p:cBhvr>
                                        <p:cTn id="36" dur="1000"/>
                                        <p:tgtEl>
                                          <p:spTgt spid="9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fade">
                                      <p:cBhvr>
                                        <p:cTn id="41" dur="1000"/>
                                        <p:tgtEl>
                                          <p:spTgt spid="102"/>
                                        </p:tgtEl>
                                      </p:cBhvr>
                                    </p:animEffect>
                                  </p:childTnLst>
                                </p:cTn>
                              </p:par>
                              <p:par>
                                <p:cTn id="42" presetID="10"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1000"/>
                                        <p:tgtEl>
                                          <p:spTgt spid="10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1000"/>
                                        <p:tgtEl>
                                          <p:spTgt spid="106"/>
                                        </p:tgtEl>
                                      </p:cBhvr>
                                    </p:animEffect>
                                  </p:childTnLst>
                                </p:cTn>
                              </p:par>
                              <p:par>
                                <p:cTn id="50" presetID="10" presetClass="entr" presetSubtype="0" fill="hold" nodeType="with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1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276"/>
        <p:cNvGrpSpPr/>
        <p:nvPr/>
      </p:nvGrpSpPr>
      <p:grpSpPr>
        <a:xfrm>
          <a:off x="0" y="0"/>
          <a:ext cx="0" cy="0"/>
          <a:chOff x="0" y="0"/>
          <a:chExt cx="0" cy="0"/>
        </a:xfrm>
      </p:grpSpPr>
      <p:sp>
        <p:nvSpPr>
          <p:cNvPr id="277" name="Google Shape;277;p20"/>
          <p:cNvSpPr txBox="1"/>
          <p:nvPr/>
        </p:nvSpPr>
        <p:spPr>
          <a:xfrm>
            <a:off x="1639388" y="4807243"/>
            <a:ext cx="10336162" cy="276998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fr-FR" sz="9000" b="1">
                <a:solidFill>
                  <a:srgbClr val="FFFFFF"/>
                </a:solidFill>
                <a:latin typeface="Poppins"/>
                <a:ea typeface="Poppins"/>
                <a:cs typeface="Poppins"/>
                <a:sym typeface="Poppins"/>
              </a:rPr>
              <a:t>Merci Pour votre Attention!!</a:t>
            </a:r>
            <a:endParaRPr/>
          </a:p>
        </p:txBody>
      </p:sp>
      <p:sp>
        <p:nvSpPr>
          <p:cNvPr id="278" name="Google Shape;278;p20"/>
          <p:cNvSpPr/>
          <p:nvPr/>
        </p:nvSpPr>
        <p:spPr>
          <a:xfrm>
            <a:off x="9144000" y="-1400753"/>
            <a:ext cx="7160084" cy="5477464"/>
          </a:xfrm>
          <a:custGeom>
            <a:avLst/>
            <a:gdLst/>
            <a:ahLst/>
            <a:cxnLst/>
            <a:rect l="l" t="t" r="r" b="b"/>
            <a:pathLst>
              <a:path w="7160084" h="5477464" extrusionOk="0">
                <a:moveTo>
                  <a:pt x="0" y="0"/>
                </a:moveTo>
                <a:lnTo>
                  <a:pt x="7160084" y="0"/>
                </a:lnTo>
                <a:lnTo>
                  <a:pt x="7160084" y="5477464"/>
                </a:lnTo>
                <a:lnTo>
                  <a:pt x="0" y="5477464"/>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20"/>
          <p:cNvSpPr/>
          <p:nvPr/>
        </p:nvSpPr>
        <p:spPr>
          <a:xfrm rot="-7698346" flipH="1">
            <a:off x="14309952" y="2598981"/>
            <a:ext cx="2866797" cy="2955461"/>
          </a:xfrm>
          <a:custGeom>
            <a:avLst/>
            <a:gdLst/>
            <a:ahLst/>
            <a:cxnLst/>
            <a:rect l="l" t="t" r="r" b="b"/>
            <a:pathLst>
              <a:path w="2866797" h="2955461" extrusionOk="0">
                <a:moveTo>
                  <a:pt x="2866796" y="0"/>
                </a:moveTo>
                <a:lnTo>
                  <a:pt x="0" y="0"/>
                </a:lnTo>
                <a:lnTo>
                  <a:pt x="0" y="2955460"/>
                </a:lnTo>
                <a:lnTo>
                  <a:pt x="2866796" y="2955460"/>
                </a:lnTo>
                <a:lnTo>
                  <a:pt x="2866796"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110"/>
        <p:cNvGrpSpPr/>
        <p:nvPr/>
      </p:nvGrpSpPr>
      <p:grpSpPr>
        <a:xfrm>
          <a:off x="0" y="0"/>
          <a:ext cx="0" cy="0"/>
          <a:chOff x="0" y="0"/>
          <a:chExt cx="0" cy="0"/>
        </a:xfrm>
      </p:grpSpPr>
      <p:sp>
        <p:nvSpPr>
          <p:cNvPr id="111" name="Google Shape;111;p3"/>
          <p:cNvSpPr/>
          <p:nvPr/>
        </p:nvSpPr>
        <p:spPr>
          <a:xfrm>
            <a:off x="14436964" y="410048"/>
            <a:ext cx="3282359" cy="3383875"/>
          </a:xfrm>
          <a:custGeom>
            <a:avLst/>
            <a:gdLst/>
            <a:ahLst/>
            <a:cxnLst/>
            <a:rect l="l" t="t" r="r" b="b"/>
            <a:pathLst>
              <a:path w="3282359" h="3383875" extrusionOk="0">
                <a:moveTo>
                  <a:pt x="0" y="0"/>
                </a:moveTo>
                <a:lnTo>
                  <a:pt x="3282359" y="0"/>
                </a:lnTo>
                <a:lnTo>
                  <a:pt x="3282359" y="3383875"/>
                </a:lnTo>
                <a:lnTo>
                  <a:pt x="0" y="338387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12" name="Google Shape;112;p3"/>
          <p:cNvGrpSpPr/>
          <p:nvPr/>
        </p:nvGrpSpPr>
        <p:grpSpPr>
          <a:xfrm>
            <a:off x="594835" y="1028700"/>
            <a:ext cx="4159154" cy="8227584"/>
            <a:chOff x="0" y="0"/>
            <a:chExt cx="2620010" cy="5182870"/>
          </a:xfrm>
        </p:grpSpPr>
        <p:sp>
          <p:nvSpPr>
            <p:cNvPr id="113" name="Google Shape;113;p3"/>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 name="Google Shape;114;p3"/>
            <p:cNvSpPr/>
            <p:nvPr/>
          </p:nvSpPr>
          <p:spPr>
            <a:xfrm>
              <a:off x="185420" y="156210"/>
              <a:ext cx="2251710" cy="4876800"/>
            </a:xfrm>
            <a:custGeom>
              <a:avLst/>
              <a:gdLst/>
              <a:ahLst/>
              <a:cxnLst/>
              <a:rect l="l" t="t" r="r" b="b"/>
              <a:pathLst>
                <a:path w="2251710" h="4876800" extrusionOk="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l="-202289" r="-548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 name="Google Shape;115;p3"/>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 name="Google Shape;116;p3"/>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 name="Google Shape;117;p3"/>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 name="Google Shape;118;p3"/>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 name="Google Shape;119;p3"/>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 name="Google Shape;120;p3"/>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 name="Google Shape;121;p3"/>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22" name="Google Shape;122;p3"/>
          <p:cNvSpPr/>
          <p:nvPr/>
        </p:nvSpPr>
        <p:spPr>
          <a:xfrm>
            <a:off x="5751681" y="1343809"/>
            <a:ext cx="4570483"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05867"/>
              </a:buClr>
              <a:buSzPts val="5400"/>
              <a:buFont typeface="Poppins"/>
              <a:buNone/>
            </a:pPr>
            <a:r>
              <a:rPr lang="fr-FR" sz="5400" b="0" i="0" u="none" strike="noStrike" cap="none">
                <a:solidFill>
                  <a:srgbClr val="205867"/>
                </a:solidFill>
                <a:latin typeface="Poppins"/>
                <a:ea typeface="Poppins"/>
                <a:cs typeface="Poppins"/>
                <a:sym typeface="Poppins"/>
              </a:rPr>
              <a:t>Introduction </a:t>
            </a:r>
            <a:endParaRPr/>
          </a:p>
        </p:txBody>
      </p:sp>
      <p:sp>
        <p:nvSpPr>
          <p:cNvPr id="123" name="Google Shape;123;p3"/>
          <p:cNvSpPr/>
          <p:nvPr/>
        </p:nvSpPr>
        <p:spPr>
          <a:xfrm>
            <a:off x="6620575" y="3013521"/>
            <a:ext cx="7526074" cy="27699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EFEFE"/>
              </a:buClr>
              <a:buSzPts val="4000"/>
              <a:buFont typeface="Calibri"/>
              <a:buNone/>
            </a:pPr>
            <a:r>
              <a:rPr lang="fr-FR" sz="4000" b="1" i="0" u="none" strike="noStrike" cap="none">
                <a:solidFill>
                  <a:srgbClr val="FEFEFE"/>
                </a:solidFill>
                <a:latin typeface="Calibri"/>
                <a:ea typeface="Calibri"/>
                <a:cs typeface="Calibri"/>
                <a:sym typeface="Calibri"/>
              </a:rPr>
              <a:t>Contexte de l'Évolution des Réseaux Sans Fil :</a:t>
            </a:r>
            <a:endParaRPr/>
          </a:p>
          <a:p>
            <a:pPr marL="0" marR="0" lvl="0" indent="0" algn="ctr" rtl="0">
              <a:lnSpc>
                <a:spcPct val="100000"/>
              </a:lnSpc>
              <a:spcBef>
                <a:spcPts val="0"/>
              </a:spcBef>
              <a:spcAft>
                <a:spcPts val="0"/>
              </a:spcAft>
              <a:buClr>
                <a:schemeClr val="dk1"/>
              </a:buClr>
              <a:buSzPts val="4000"/>
              <a:buFont typeface="Calibri"/>
              <a:buNone/>
            </a:pPr>
            <a:endParaRPr sz="4000" b="1" i="0" u="none" strike="noStrike" cap="none">
              <a:solidFill>
                <a:srgbClr val="FEFEFE"/>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5400"/>
              <a:buFont typeface="Calibri"/>
              <a:buNone/>
            </a:pPr>
            <a:endParaRPr sz="5400" b="1" i="0" u="none" strike="noStrike" cap="none">
              <a:solidFill>
                <a:srgbClr val="FEFEFE"/>
              </a:solidFill>
              <a:latin typeface="Calibri"/>
              <a:ea typeface="Calibri"/>
              <a:cs typeface="Calibri"/>
              <a:sym typeface="Calibri"/>
            </a:endParaRPr>
          </a:p>
        </p:txBody>
      </p:sp>
      <p:sp>
        <p:nvSpPr>
          <p:cNvPr id="124" name="Google Shape;124;p3"/>
          <p:cNvSpPr txBox="1"/>
          <p:nvPr/>
        </p:nvSpPr>
        <p:spPr>
          <a:xfrm>
            <a:off x="6620575" y="5142490"/>
            <a:ext cx="7915899"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1D5DB"/>
              </a:buClr>
              <a:buSzPts val="2000"/>
              <a:buFont typeface="Poppins"/>
              <a:buNone/>
            </a:pPr>
            <a:r>
              <a:rPr lang="fr-FR" sz="2000" b="0" i="0" u="none" strike="noStrike" cap="none">
                <a:solidFill>
                  <a:srgbClr val="D1D5DB"/>
                </a:solidFill>
                <a:latin typeface="Poppins"/>
                <a:ea typeface="Poppins"/>
                <a:cs typeface="Poppins"/>
                <a:sym typeface="Poppins"/>
              </a:rPr>
              <a:t>Les réseaux sans fil ont connu une évolution marquée, passant des premières générations à la 5G. Partant des débuts de la communication mobile avec le 2G, chaque génération ultérieure a apporté des améliorations significatives en termes de vitesse et de capacité. La 5G, actuelle référence technologique, promet d'aller au-delà des capacités de ses prédécesseurs, offrant une connectivité ultrarapide, une faible latence et la capacité de connecter massivement des appareils, marquant ainsi une étape cruciale dans l'évolution des réseaux sans fil.</a:t>
            </a:r>
            <a:endParaRPr sz="2000" b="0" i="0" u="none" strike="noStrike" cap="none">
              <a:solidFill>
                <a:srgbClr val="000000"/>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1000"/>
                                        <p:tgtEl>
                                          <p:spTgt spid="1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fade">
                                      <p:cBhvr>
                                        <p:cTn id="1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128"/>
        <p:cNvGrpSpPr/>
        <p:nvPr/>
      </p:nvGrpSpPr>
      <p:grpSpPr>
        <a:xfrm>
          <a:off x="0" y="0"/>
          <a:ext cx="0" cy="0"/>
          <a:chOff x="0" y="0"/>
          <a:chExt cx="0" cy="0"/>
        </a:xfrm>
      </p:grpSpPr>
      <p:sp>
        <p:nvSpPr>
          <p:cNvPr id="129" name="Google Shape;129;p4"/>
          <p:cNvSpPr/>
          <p:nvPr/>
        </p:nvSpPr>
        <p:spPr>
          <a:xfrm>
            <a:off x="14436964" y="410048"/>
            <a:ext cx="3282359" cy="3383875"/>
          </a:xfrm>
          <a:custGeom>
            <a:avLst/>
            <a:gdLst/>
            <a:ahLst/>
            <a:cxnLst/>
            <a:rect l="l" t="t" r="r" b="b"/>
            <a:pathLst>
              <a:path w="3282359" h="3383875" extrusionOk="0">
                <a:moveTo>
                  <a:pt x="0" y="0"/>
                </a:moveTo>
                <a:lnTo>
                  <a:pt x="3282359" y="0"/>
                </a:lnTo>
                <a:lnTo>
                  <a:pt x="3282359" y="3383875"/>
                </a:lnTo>
                <a:lnTo>
                  <a:pt x="0" y="338387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30" name="Google Shape;130;p4"/>
          <p:cNvGrpSpPr/>
          <p:nvPr/>
        </p:nvGrpSpPr>
        <p:grpSpPr>
          <a:xfrm>
            <a:off x="594835" y="1028700"/>
            <a:ext cx="4159154" cy="8227584"/>
            <a:chOff x="0" y="0"/>
            <a:chExt cx="2620010" cy="5182870"/>
          </a:xfrm>
        </p:grpSpPr>
        <p:sp>
          <p:nvSpPr>
            <p:cNvPr id="131" name="Google Shape;131;p4"/>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2" name="Google Shape;132;p4"/>
            <p:cNvSpPr/>
            <p:nvPr/>
          </p:nvSpPr>
          <p:spPr>
            <a:xfrm>
              <a:off x="185420" y="156210"/>
              <a:ext cx="2251710" cy="4876800"/>
            </a:xfrm>
            <a:custGeom>
              <a:avLst/>
              <a:gdLst/>
              <a:ahLst/>
              <a:cxnLst/>
              <a:rect l="l" t="t" r="r" b="b"/>
              <a:pathLst>
                <a:path w="2251710" h="4876800" extrusionOk="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4">
                <a:alphaModFix/>
              </a:blip>
              <a:stretch>
                <a:fillRect l="-202289" r="-5489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 name="Google Shape;133;p4"/>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 name="Google Shape;134;p4"/>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5" name="Google Shape;135;p4"/>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 name="Google Shape;136;p4"/>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7" name="Google Shape;137;p4"/>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8" name="Google Shape;138;p4"/>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9" name="Google Shape;139;p4"/>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40" name="Google Shape;140;p4"/>
          <p:cNvSpPr/>
          <p:nvPr/>
        </p:nvSpPr>
        <p:spPr>
          <a:xfrm>
            <a:off x="5751681" y="1343809"/>
            <a:ext cx="4570483"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05867"/>
              </a:buClr>
              <a:buSzPts val="5400"/>
              <a:buFont typeface="Poppins"/>
              <a:buNone/>
            </a:pPr>
            <a:r>
              <a:rPr lang="fr-FR" sz="5400" b="0" i="0" u="none" strike="noStrike" cap="none">
                <a:solidFill>
                  <a:srgbClr val="205867"/>
                </a:solidFill>
                <a:latin typeface="Poppins"/>
                <a:ea typeface="Poppins"/>
                <a:cs typeface="Poppins"/>
                <a:sym typeface="Poppins"/>
              </a:rPr>
              <a:t>Introduction </a:t>
            </a:r>
            <a:endParaRPr/>
          </a:p>
        </p:txBody>
      </p:sp>
      <p:sp>
        <p:nvSpPr>
          <p:cNvPr id="141" name="Google Shape;141;p4"/>
          <p:cNvSpPr/>
          <p:nvPr/>
        </p:nvSpPr>
        <p:spPr>
          <a:xfrm>
            <a:off x="6620575" y="3013521"/>
            <a:ext cx="7526074" cy="27699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EFEFE"/>
              </a:buClr>
              <a:buSzPts val="4000"/>
              <a:buFont typeface="Calibri"/>
              <a:buNone/>
            </a:pPr>
            <a:r>
              <a:rPr lang="fr-FR" sz="4000" b="1" i="0" u="none" strike="noStrike" cap="none">
                <a:solidFill>
                  <a:srgbClr val="FEFEFE"/>
                </a:solidFill>
                <a:latin typeface="Calibri"/>
                <a:ea typeface="Calibri"/>
                <a:cs typeface="Calibri"/>
                <a:sym typeface="Calibri"/>
              </a:rPr>
              <a:t>Objectifs du Projet :</a:t>
            </a:r>
            <a:endParaRPr/>
          </a:p>
          <a:p>
            <a:pPr marL="0" marR="0" lvl="0" indent="0" algn="ctr" rtl="0">
              <a:lnSpc>
                <a:spcPct val="100000"/>
              </a:lnSpc>
              <a:spcBef>
                <a:spcPts val="0"/>
              </a:spcBef>
              <a:spcAft>
                <a:spcPts val="0"/>
              </a:spcAft>
              <a:buClr>
                <a:schemeClr val="dk1"/>
              </a:buClr>
              <a:buSzPts val="4000"/>
              <a:buFont typeface="Calibri"/>
              <a:buNone/>
            </a:pPr>
            <a:endParaRPr sz="4000" b="1" i="0" u="none" strike="noStrike" cap="none">
              <a:solidFill>
                <a:srgbClr val="FEFEFE"/>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4000"/>
              <a:buFont typeface="Calibri"/>
              <a:buNone/>
            </a:pPr>
            <a:endParaRPr sz="4000" b="1" i="0" u="none" strike="noStrike" cap="none">
              <a:solidFill>
                <a:srgbClr val="FEFEFE"/>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5400"/>
              <a:buFont typeface="Calibri"/>
              <a:buNone/>
            </a:pPr>
            <a:endParaRPr sz="5400" b="1" i="0" u="none" strike="noStrike" cap="none">
              <a:solidFill>
                <a:srgbClr val="FEFEFE"/>
              </a:solidFill>
              <a:latin typeface="Calibri"/>
              <a:ea typeface="Calibri"/>
              <a:cs typeface="Calibri"/>
              <a:sym typeface="Calibri"/>
            </a:endParaRPr>
          </a:p>
        </p:txBody>
      </p:sp>
      <p:sp>
        <p:nvSpPr>
          <p:cNvPr id="142" name="Google Shape;142;p4"/>
          <p:cNvSpPr txBox="1"/>
          <p:nvPr/>
        </p:nvSpPr>
        <p:spPr>
          <a:xfrm>
            <a:off x="6620575" y="5142490"/>
            <a:ext cx="7915899"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1D5DB"/>
              </a:buClr>
              <a:buSzPts val="2000"/>
              <a:buFont typeface="Poppins"/>
              <a:buNone/>
            </a:pPr>
            <a:r>
              <a:rPr lang="fr-FR" sz="2000" b="0" i="0" u="none" strike="noStrike" cap="none">
                <a:solidFill>
                  <a:srgbClr val="D1D5DB"/>
                </a:solidFill>
                <a:latin typeface="Poppins"/>
                <a:ea typeface="Poppins"/>
                <a:cs typeface="Poppins"/>
                <a:sym typeface="Poppins"/>
              </a:rPr>
              <a:t>Notre projet vise à réaliser une exploration approfondie de la 5G en se concentrant sur ses caractéristiques distinctives, son architecture sous-jacente, et ses applications dans des domaines clés tels que les télécommunications, l'Internet des Objets, les véhicules connectés, et la santé connectée. En analysant ces aspects, nous cherchons à dégager une compréhension approfondie de la manière dont la 5G redéfinit le paysage des communications mobiles et influence divers secteurs.</a:t>
            </a:r>
            <a:endParaRPr sz="2000" b="0" i="0" u="none" strike="noStrike" cap="none">
              <a:solidFill>
                <a:srgbClr val="000000"/>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146"/>
        <p:cNvGrpSpPr/>
        <p:nvPr/>
      </p:nvGrpSpPr>
      <p:grpSpPr>
        <a:xfrm>
          <a:off x="0" y="0"/>
          <a:ext cx="0" cy="0"/>
          <a:chOff x="0" y="0"/>
          <a:chExt cx="0" cy="0"/>
        </a:xfrm>
      </p:grpSpPr>
      <p:sp>
        <p:nvSpPr>
          <p:cNvPr id="147" name="Google Shape;147;p5"/>
          <p:cNvSpPr/>
          <p:nvPr/>
        </p:nvSpPr>
        <p:spPr>
          <a:xfrm>
            <a:off x="2565115" y="4681835"/>
            <a:ext cx="1315776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Caractéristiques Techniques de la 5G</a:t>
            </a:r>
            <a:endParaRPr sz="5400" b="0" cap="none">
              <a:solidFill>
                <a:srgbClr val="205867"/>
              </a:solidFill>
              <a:latin typeface="Poppins"/>
              <a:ea typeface="Poppins"/>
              <a:cs typeface="Poppins"/>
              <a:sym typeface="Poppins"/>
            </a:endParaRPr>
          </a:p>
        </p:txBody>
      </p:sp>
      <p:pic>
        <p:nvPicPr>
          <p:cNvPr id="148" name="Google Shape;148;p5"/>
          <p:cNvPicPr preferRelativeResize="0"/>
          <p:nvPr/>
        </p:nvPicPr>
        <p:blipFill rotWithShape="1">
          <a:blip r:embed="rId3">
            <a:alphaModFix/>
          </a:blip>
          <a:srcRect/>
          <a:stretch/>
        </p:blipFill>
        <p:spPr>
          <a:xfrm>
            <a:off x="228600" y="419100"/>
            <a:ext cx="3590855" cy="2981202"/>
          </a:xfrm>
          <a:prstGeom prst="rect">
            <a:avLst/>
          </a:prstGeom>
          <a:noFill/>
          <a:ln>
            <a:noFill/>
          </a:ln>
        </p:spPr>
      </p:pic>
      <p:pic>
        <p:nvPicPr>
          <p:cNvPr id="149" name="Google Shape;149;p5"/>
          <p:cNvPicPr preferRelativeResize="0"/>
          <p:nvPr/>
        </p:nvPicPr>
        <p:blipFill rotWithShape="1">
          <a:blip r:embed="rId4">
            <a:alphaModFix/>
          </a:blip>
          <a:srcRect/>
          <a:stretch/>
        </p:blipFill>
        <p:spPr>
          <a:xfrm>
            <a:off x="13030200" y="5981700"/>
            <a:ext cx="7645047" cy="58465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2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153"/>
        <p:cNvGrpSpPr/>
        <p:nvPr/>
      </p:nvGrpSpPr>
      <p:grpSpPr>
        <a:xfrm>
          <a:off x="0" y="0"/>
          <a:ext cx="0" cy="0"/>
          <a:chOff x="0" y="0"/>
          <a:chExt cx="0" cy="0"/>
        </a:xfrm>
      </p:grpSpPr>
      <p:sp>
        <p:nvSpPr>
          <p:cNvPr id="154" name="Google Shape;154;p6"/>
          <p:cNvSpPr/>
          <p:nvPr/>
        </p:nvSpPr>
        <p:spPr>
          <a:xfrm>
            <a:off x="2667000" y="1342429"/>
            <a:ext cx="1315776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Caractéristiques Techniques de la 5G</a:t>
            </a:r>
            <a:endParaRPr sz="5400" b="0" cap="none">
              <a:solidFill>
                <a:srgbClr val="205867"/>
              </a:solidFill>
              <a:latin typeface="Poppins"/>
              <a:ea typeface="Poppins"/>
              <a:cs typeface="Poppins"/>
              <a:sym typeface="Poppins"/>
            </a:endParaRPr>
          </a:p>
        </p:txBody>
      </p:sp>
      <p:sp>
        <p:nvSpPr>
          <p:cNvPr id="155" name="Google Shape;155;p6"/>
          <p:cNvSpPr/>
          <p:nvPr/>
        </p:nvSpPr>
        <p:spPr>
          <a:xfrm>
            <a:off x="4648200" y="2683877"/>
            <a:ext cx="915186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b="1" cap="none">
                <a:solidFill>
                  <a:srgbClr val="FFFFFF"/>
                </a:solidFill>
                <a:latin typeface="Calibri"/>
                <a:ea typeface="Calibri"/>
                <a:cs typeface="Calibri"/>
                <a:sym typeface="Calibri"/>
              </a:rPr>
              <a:t>Débit, Latence, Bande Passante</a:t>
            </a:r>
            <a:endParaRPr sz="5400" b="1" cap="none">
              <a:solidFill>
                <a:srgbClr val="FFFFFF"/>
              </a:solidFill>
              <a:latin typeface="Calibri"/>
              <a:ea typeface="Calibri"/>
              <a:cs typeface="Calibri"/>
              <a:sym typeface="Calibri"/>
            </a:endParaRPr>
          </a:p>
        </p:txBody>
      </p:sp>
      <p:sp>
        <p:nvSpPr>
          <p:cNvPr id="156" name="Google Shape;156;p6"/>
          <p:cNvSpPr/>
          <p:nvPr/>
        </p:nvSpPr>
        <p:spPr>
          <a:xfrm>
            <a:off x="6613385" y="3903077"/>
            <a:ext cx="522149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b="0" i="0">
                <a:solidFill>
                  <a:srgbClr val="D1D5DB"/>
                </a:solidFill>
                <a:latin typeface="Arial"/>
                <a:ea typeface="Arial"/>
                <a:cs typeface="Arial"/>
                <a:sym typeface="Arial"/>
              </a:rPr>
              <a:t>Exigences Techniques de la 5G</a:t>
            </a:r>
            <a:endParaRPr sz="3200" b="1" cap="none">
              <a:solidFill>
                <a:schemeClr val="lt2"/>
              </a:solidFill>
              <a:latin typeface="Calibri"/>
              <a:ea typeface="Calibri"/>
              <a:cs typeface="Calibri"/>
              <a:sym typeface="Calibri"/>
            </a:endParaRPr>
          </a:p>
        </p:txBody>
      </p:sp>
      <p:sp>
        <p:nvSpPr>
          <p:cNvPr id="157" name="Google Shape;157;p6"/>
          <p:cNvSpPr txBox="1"/>
          <p:nvPr/>
        </p:nvSpPr>
        <p:spPr>
          <a:xfrm>
            <a:off x="1143000" y="5829300"/>
            <a:ext cx="16735235" cy="2554545"/>
          </a:xfrm>
          <a:prstGeom prst="rect">
            <a:avLst/>
          </a:prstGeom>
          <a:noFill/>
          <a:ln>
            <a:noFill/>
          </a:ln>
        </p:spPr>
        <p:txBody>
          <a:bodyPr spcFirstLastPara="1" wrap="square" lIns="91425" tIns="45700" rIns="91425" bIns="45700" anchor="t" anchorCtr="0">
            <a:spAutoFit/>
          </a:bodyPr>
          <a:lstStyle/>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Débit : Jusqu'à 10 Gbit/s de débit de données.</a:t>
            </a:r>
            <a:endParaRPr/>
          </a:p>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Latence : 1 milliseconde (10 fois moins que la 4G).</a:t>
            </a:r>
            <a:endParaRPr/>
          </a:p>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Bande passante : 1 000 fois plus que la 4G par unité de surface.</a:t>
            </a:r>
            <a:endParaRPr/>
          </a:p>
          <a:p>
            <a:pPr marL="0" marR="0" lvl="0" indent="0" algn="l" rtl="0">
              <a:spcBef>
                <a:spcPts val="0"/>
              </a:spcBef>
              <a:spcAft>
                <a:spcPts val="0"/>
              </a:spcAft>
              <a:buNone/>
            </a:pPr>
            <a:endParaRPr sz="4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2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161"/>
        <p:cNvGrpSpPr/>
        <p:nvPr/>
      </p:nvGrpSpPr>
      <p:grpSpPr>
        <a:xfrm>
          <a:off x="0" y="0"/>
          <a:ext cx="0" cy="0"/>
          <a:chOff x="0" y="0"/>
          <a:chExt cx="0" cy="0"/>
        </a:xfrm>
      </p:grpSpPr>
      <p:sp>
        <p:nvSpPr>
          <p:cNvPr id="162" name="Google Shape;162;p7"/>
          <p:cNvSpPr/>
          <p:nvPr/>
        </p:nvSpPr>
        <p:spPr>
          <a:xfrm>
            <a:off x="2667000" y="1342429"/>
            <a:ext cx="1315776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Caractéristiques Techniques de la 5G</a:t>
            </a:r>
            <a:endParaRPr sz="5400" b="0" cap="none">
              <a:solidFill>
                <a:srgbClr val="205867"/>
              </a:solidFill>
              <a:latin typeface="Poppins"/>
              <a:ea typeface="Poppins"/>
              <a:cs typeface="Poppins"/>
              <a:sym typeface="Poppins"/>
            </a:endParaRPr>
          </a:p>
        </p:txBody>
      </p:sp>
      <p:sp>
        <p:nvSpPr>
          <p:cNvPr id="163" name="Google Shape;163;p7"/>
          <p:cNvSpPr/>
          <p:nvPr/>
        </p:nvSpPr>
        <p:spPr>
          <a:xfrm>
            <a:off x="1371600" y="2683877"/>
            <a:ext cx="15240000"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b="1" cap="none">
                <a:solidFill>
                  <a:srgbClr val="FFFFFF"/>
                </a:solidFill>
                <a:latin typeface="Calibri"/>
                <a:ea typeface="Calibri"/>
                <a:cs typeface="Calibri"/>
                <a:sym typeface="Calibri"/>
              </a:rPr>
              <a:t>Terminals connectes</a:t>
            </a:r>
            <a:r>
              <a:rPr lang="fr-FR" sz="5400" b="1">
                <a:solidFill>
                  <a:srgbClr val="FFFFFF"/>
                </a:solidFill>
                <a:latin typeface="Calibri"/>
                <a:ea typeface="Calibri"/>
                <a:cs typeface="Calibri"/>
                <a:sym typeface="Calibri"/>
              </a:rPr>
              <a:t>, Couverture, consummation d’energie </a:t>
            </a:r>
            <a:endParaRPr sz="5400" b="1" cap="none">
              <a:solidFill>
                <a:srgbClr val="FFFFFF"/>
              </a:solidFill>
              <a:latin typeface="Calibri"/>
              <a:ea typeface="Calibri"/>
              <a:cs typeface="Calibri"/>
              <a:sym typeface="Calibri"/>
            </a:endParaRPr>
          </a:p>
        </p:txBody>
      </p:sp>
      <p:sp>
        <p:nvSpPr>
          <p:cNvPr id="164" name="Google Shape;164;p7"/>
          <p:cNvSpPr/>
          <p:nvPr/>
        </p:nvSpPr>
        <p:spPr>
          <a:xfrm>
            <a:off x="6430016" y="4818504"/>
            <a:ext cx="563173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b="0" i="0">
                <a:solidFill>
                  <a:srgbClr val="D1D5DB"/>
                </a:solidFill>
                <a:latin typeface="Arial"/>
                <a:ea typeface="Arial"/>
                <a:cs typeface="Arial"/>
                <a:sym typeface="Arial"/>
              </a:rPr>
              <a:t>Améliorations Majeures de la 5G</a:t>
            </a:r>
            <a:endParaRPr sz="3200" b="1" cap="none">
              <a:solidFill>
                <a:schemeClr val="lt2"/>
              </a:solidFill>
              <a:latin typeface="Calibri"/>
              <a:ea typeface="Calibri"/>
              <a:cs typeface="Calibri"/>
              <a:sym typeface="Calibri"/>
            </a:endParaRPr>
          </a:p>
        </p:txBody>
      </p:sp>
      <p:sp>
        <p:nvSpPr>
          <p:cNvPr id="165" name="Google Shape;165;p7"/>
          <p:cNvSpPr txBox="1"/>
          <p:nvPr/>
        </p:nvSpPr>
        <p:spPr>
          <a:xfrm>
            <a:off x="878265" y="6134100"/>
            <a:ext cx="16735235" cy="2554545"/>
          </a:xfrm>
          <a:prstGeom prst="rect">
            <a:avLst/>
          </a:prstGeom>
          <a:noFill/>
          <a:ln>
            <a:noFill/>
          </a:ln>
        </p:spPr>
        <p:txBody>
          <a:bodyPr spcFirstLastPara="1" wrap="square" lIns="91425" tIns="45700" rIns="91425" bIns="45700" anchor="t" anchorCtr="0">
            <a:spAutoFit/>
          </a:bodyPr>
          <a:lstStyle/>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Augmentation du nombre de terminaux connectés (multiplié par 100).</a:t>
            </a:r>
            <a:endParaRPr/>
          </a:p>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Meilleure couverture réseau.</a:t>
            </a:r>
            <a:endParaRPr/>
          </a:p>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Réduction de l'énergie consommée (par les antennes et les terminaux).</a:t>
            </a:r>
            <a:endParaRPr/>
          </a:p>
          <a:p>
            <a:pPr marL="0" marR="0" lvl="0" indent="0" algn="l" rtl="0">
              <a:spcBef>
                <a:spcPts val="0"/>
              </a:spcBef>
              <a:spcAft>
                <a:spcPts val="0"/>
              </a:spcAft>
              <a:buNone/>
            </a:pPr>
            <a:endParaRPr sz="40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2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169"/>
        <p:cNvGrpSpPr/>
        <p:nvPr/>
      </p:nvGrpSpPr>
      <p:grpSpPr>
        <a:xfrm>
          <a:off x="0" y="0"/>
          <a:ext cx="0" cy="0"/>
          <a:chOff x="0" y="0"/>
          <a:chExt cx="0" cy="0"/>
        </a:xfrm>
      </p:grpSpPr>
      <p:sp>
        <p:nvSpPr>
          <p:cNvPr id="170" name="Google Shape;170;p8"/>
          <p:cNvSpPr/>
          <p:nvPr/>
        </p:nvSpPr>
        <p:spPr>
          <a:xfrm>
            <a:off x="2667000" y="1342429"/>
            <a:ext cx="1315776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Caractéristiques Techniques de la 5G</a:t>
            </a:r>
            <a:endParaRPr sz="5400" b="0" cap="none">
              <a:solidFill>
                <a:srgbClr val="205867"/>
              </a:solidFill>
              <a:latin typeface="Poppins"/>
              <a:ea typeface="Poppins"/>
              <a:cs typeface="Poppins"/>
              <a:sym typeface="Poppins"/>
            </a:endParaRPr>
          </a:p>
        </p:txBody>
      </p:sp>
      <p:sp>
        <p:nvSpPr>
          <p:cNvPr id="171" name="Google Shape;171;p8"/>
          <p:cNvSpPr/>
          <p:nvPr/>
        </p:nvSpPr>
        <p:spPr>
          <a:xfrm>
            <a:off x="1371600" y="2683877"/>
            <a:ext cx="15240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b="1" cap="none">
                <a:solidFill>
                  <a:srgbClr val="FFFFFF"/>
                </a:solidFill>
                <a:latin typeface="Calibri"/>
                <a:ea typeface="Calibri"/>
                <a:cs typeface="Calibri"/>
                <a:sym typeface="Calibri"/>
              </a:rPr>
              <a:t>Disponibilité, Couverture, Réduction d'Énergie</a:t>
            </a:r>
            <a:endParaRPr sz="5400" b="1" cap="none">
              <a:solidFill>
                <a:srgbClr val="FFFFFF"/>
              </a:solidFill>
              <a:latin typeface="Calibri"/>
              <a:ea typeface="Calibri"/>
              <a:cs typeface="Calibri"/>
              <a:sym typeface="Calibri"/>
            </a:endParaRPr>
          </a:p>
        </p:txBody>
      </p:sp>
      <p:sp>
        <p:nvSpPr>
          <p:cNvPr id="172" name="Google Shape;172;p8"/>
          <p:cNvSpPr/>
          <p:nvPr/>
        </p:nvSpPr>
        <p:spPr>
          <a:xfrm>
            <a:off x="7040664" y="4818504"/>
            <a:ext cx="441043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b="0" i="0">
                <a:solidFill>
                  <a:srgbClr val="D1D5DB"/>
                </a:solidFill>
                <a:latin typeface="Arial"/>
                <a:ea typeface="Arial"/>
                <a:cs typeface="Arial"/>
                <a:sym typeface="Arial"/>
              </a:rPr>
              <a:t>Objectifs de Performance</a:t>
            </a:r>
            <a:endParaRPr sz="3200" b="1" cap="none">
              <a:solidFill>
                <a:schemeClr val="lt2"/>
              </a:solidFill>
              <a:latin typeface="Calibri"/>
              <a:ea typeface="Calibri"/>
              <a:cs typeface="Calibri"/>
              <a:sym typeface="Calibri"/>
            </a:endParaRPr>
          </a:p>
        </p:txBody>
      </p:sp>
      <p:sp>
        <p:nvSpPr>
          <p:cNvPr id="173" name="Google Shape;173;p8"/>
          <p:cNvSpPr txBox="1"/>
          <p:nvPr/>
        </p:nvSpPr>
        <p:spPr>
          <a:xfrm>
            <a:off x="878265" y="6134100"/>
            <a:ext cx="16735235" cy="1938992"/>
          </a:xfrm>
          <a:prstGeom prst="rect">
            <a:avLst/>
          </a:prstGeom>
          <a:noFill/>
          <a:ln>
            <a:noFill/>
          </a:ln>
        </p:spPr>
        <p:txBody>
          <a:bodyPr spcFirstLastPara="1" wrap="square" lIns="91425" tIns="45700" rIns="91425" bIns="45700" anchor="t" anchorCtr="0">
            <a:spAutoFit/>
          </a:bodyPr>
          <a:lstStyle/>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99,999 % de disponibilité.</a:t>
            </a:r>
            <a:endParaRPr/>
          </a:p>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100 % de couverture.</a:t>
            </a:r>
            <a:endParaRPr/>
          </a:p>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90 % de réduction de la consommation d'énergie du réseau.</a:t>
            </a:r>
            <a:endParaRPr/>
          </a:p>
        </p:txBody>
      </p:sp>
      <p:pic>
        <p:nvPicPr>
          <p:cNvPr id="174" name="Google Shape;174;p8" descr="A cartoon of a rocket ship&#10;&#10;Description automatically generated"/>
          <p:cNvPicPr preferRelativeResize="0"/>
          <p:nvPr/>
        </p:nvPicPr>
        <p:blipFill rotWithShape="1">
          <a:blip r:embed="rId3">
            <a:alphaModFix/>
          </a:blip>
          <a:srcRect/>
          <a:stretch/>
        </p:blipFill>
        <p:spPr>
          <a:xfrm>
            <a:off x="13734208" y="3314700"/>
            <a:ext cx="4181121" cy="4991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2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178"/>
        <p:cNvGrpSpPr/>
        <p:nvPr/>
      </p:nvGrpSpPr>
      <p:grpSpPr>
        <a:xfrm>
          <a:off x="0" y="0"/>
          <a:ext cx="0" cy="0"/>
          <a:chOff x="0" y="0"/>
          <a:chExt cx="0" cy="0"/>
        </a:xfrm>
      </p:grpSpPr>
      <p:sp>
        <p:nvSpPr>
          <p:cNvPr id="179" name="Google Shape;179;p9"/>
          <p:cNvSpPr/>
          <p:nvPr/>
        </p:nvSpPr>
        <p:spPr>
          <a:xfrm>
            <a:off x="2667000" y="1342429"/>
            <a:ext cx="1315776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a:solidFill>
                  <a:srgbClr val="205867"/>
                </a:solidFill>
                <a:latin typeface="Poppins"/>
                <a:ea typeface="Poppins"/>
                <a:cs typeface="Poppins"/>
                <a:sym typeface="Poppins"/>
              </a:rPr>
              <a:t>Caractéristiques Techniques de la 5G</a:t>
            </a:r>
            <a:endParaRPr sz="5400" b="0" cap="none">
              <a:solidFill>
                <a:srgbClr val="205867"/>
              </a:solidFill>
              <a:latin typeface="Poppins"/>
              <a:ea typeface="Poppins"/>
              <a:cs typeface="Poppins"/>
              <a:sym typeface="Poppins"/>
            </a:endParaRPr>
          </a:p>
        </p:txBody>
      </p:sp>
      <p:sp>
        <p:nvSpPr>
          <p:cNvPr id="180" name="Google Shape;180;p9"/>
          <p:cNvSpPr/>
          <p:nvPr/>
        </p:nvSpPr>
        <p:spPr>
          <a:xfrm>
            <a:off x="1371600" y="2683877"/>
            <a:ext cx="152400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5400" b="1" cap="none">
                <a:solidFill>
                  <a:srgbClr val="FFFFFF"/>
                </a:solidFill>
                <a:latin typeface="Calibri"/>
                <a:ea typeface="Calibri"/>
                <a:cs typeface="Calibri"/>
                <a:sym typeface="Calibri"/>
              </a:rPr>
              <a:t>Durée de vie de la batterie</a:t>
            </a:r>
            <a:endParaRPr/>
          </a:p>
        </p:txBody>
      </p:sp>
      <p:sp>
        <p:nvSpPr>
          <p:cNvPr id="181" name="Google Shape;181;p9"/>
          <p:cNvSpPr/>
          <p:nvPr/>
        </p:nvSpPr>
        <p:spPr>
          <a:xfrm>
            <a:off x="8232532" y="3993491"/>
            <a:ext cx="182293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3200" b="0" i="0">
                <a:solidFill>
                  <a:srgbClr val="D1D5DB"/>
                </a:solidFill>
                <a:latin typeface="Arial"/>
                <a:ea typeface="Arial"/>
                <a:cs typeface="Arial"/>
                <a:sym typeface="Arial"/>
              </a:rPr>
              <a:t>Durabilité</a:t>
            </a:r>
            <a:endParaRPr sz="3200" b="1" cap="none">
              <a:solidFill>
                <a:schemeClr val="lt2"/>
              </a:solidFill>
              <a:latin typeface="Calibri"/>
              <a:ea typeface="Calibri"/>
              <a:cs typeface="Calibri"/>
              <a:sym typeface="Calibri"/>
            </a:endParaRPr>
          </a:p>
        </p:txBody>
      </p:sp>
      <p:sp>
        <p:nvSpPr>
          <p:cNvPr id="182" name="Google Shape;182;p9"/>
          <p:cNvSpPr txBox="1"/>
          <p:nvPr/>
        </p:nvSpPr>
        <p:spPr>
          <a:xfrm>
            <a:off x="1143000" y="5434271"/>
            <a:ext cx="16735235" cy="1323439"/>
          </a:xfrm>
          <a:prstGeom prst="rect">
            <a:avLst/>
          </a:prstGeom>
          <a:noFill/>
          <a:ln>
            <a:noFill/>
          </a:ln>
        </p:spPr>
        <p:txBody>
          <a:bodyPr spcFirstLastPara="1" wrap="square" lIns="91425" tIns="45700" rIns="91425" bIns="45700" anchor="t" anchorCtr="0">
            <a:spAutoFit/>
          </a:bodyPr>
          <a:lstStyle/>
          <a:p>
            <a:pPr marL="0" marR="0" lvl="0" indent="-254000" algn="l" rtl="0">
              <a:spcBef>
                <a:spcPts val="0"/>
              </a:spcBef>
              <a:spcAft>
                <a:spcPts val="0"/>
              </a:spcAft>
              <a:buClr>
                <a:srgbClr val="D1D5DB"/>
              </a:buClr>
              <a:buSzPts val="4000"/>
              <a:buFont typeface="Arial"/>
              <a:buChar char="•"/>
            </a:pPr>
            <a:r>
              <a:rPr lang="fr-FR" sz="4000" b="0" i="0">
                <a:solidFill>
                  <a:srgbClr val="D1D5DB"/>
                </a:solidFill>
                <a:latin typeface="Arial"/>
                <a:ea typeface="Arial"/>
                <a:cs typeface="Arial"/>
                <a:sym typeface="Arial"/>
              </a:rPr>
              <a:t>Jusqu'à 10 ans de durée de vie de la batterie pour les appareils IoT à faible consommation.</a:t>
            </a:r>
            <a:endParaRPr/>
          </a:p>
        </p:txBody>
      </p:sp>
      <p:pic>
        <p:nvPicPr>
          <p:cNvPr id="183" name="Google Shape;183;p9" descr="A white cylindrical object with a clear lid&#10;&#10;Description automatically generated"/>
          <p:cNvPicPr preferRelativeResize="0"/>
          <p:nvPr/>
        </p:nvPicPr>
        <p:blipFill rotWithShape="1">
          <a:blip r:embed="rId3">
            <a:alphaModFix/>
          </a:blip>
          <a:srcRect/>
          <a:stretch/>
        </p:blipFill>
        <p:spPr>
          <a:xfrm>
            <a:off x="13626444" y="5829300"/>
            <a:ext cx="4661556" cy="43405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2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1182</Words>
  <Application>Microsoft Office PowerPoint</Application>
  <PresentationFormat>Custom</PresentationFormat>
  <Paragraphs>91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Poppins Medium</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Ameny Bouabdallah</cp:lastModifiedBy>
  <cp:revision>1</cp:revision>
  <dcterms:created xsi:type="dcterms:W3CDTF">2006-08-16T00:00:00Z</dcterms:created>
  <dcterms:modified xsi:type="dcterms:W3CDTF">2024-02-09T19:44:16Z</dcterms:modified>
</cp:coreProperties>
</file>